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83" r:id="rId4"/>
    <p:sldId id="286" r:id="rId5"/>
    <p:sldId id="288" r:id="rId6"/>
    <p:sldId id="287" r:id="rId7"/>
    <p:sldId id="289" r:id="rId8"/>
    <p:sldId id="292" r:id="rId9"/>
    <p:sldId id="290" r:id="rId10"/>
    <p:sldId id="293" r:id="rId11"/>
    <p:sldId id="294" r:id="rId12"/>
    <p:sldId id="295" r:id="rId13"/>
    <p:sldId id="285" r:id="rId14"/>
    <p:sldId id="296" r:id="rId15"/>
    <p:sldId id="260" r:id="rId16"/>
    <p:sldId id="281" r:id="rId17"/>
  </p:sldIdLst>
  <p:sldSz cx="9144000" cy="5143500" type="screen16x9"/>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63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C0CA2089-ABA1-4A84-8B6F-9E5391F0DEA8}" type="datetimeFigureOut">
              <a:rPr lang="zh-CN" altLang="en-US"/>
              <a:pPr>
                <a:defRPr/>
              </a:pPr>
              <a:t>2019/11/7</a:t>
            </a:fld>
            <a:endParaRPr lang="zh-CN" altLang="en-US"/>
          </a:p>
        </p:txBody>
      </p:sp>
      <p:sp>
        <p:nvSpPr>
          <p:cNvPr id="4" name="幻灯片图像占位符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09613" y="4926013"/>
            <a:ext cx="5683250" cy="4029075"/>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0263"/>
            <a:ext cx="3078163" cy="51435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4024313" y="9720263"/>
            <a:ext cx="3078162" cy="51435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84B9D577-B8AC-4BC0-B3F4-B579E569A0AE}" type="slidenum">
              <a:rPr lang="zh-CN" altLang="en-US"/>
              <a:pPr>
                <a:defRPr/>
              </a:pPr>
              <a:t>‹#›</a:t>
            </a:fld>
            <a:endParaRPr lang="zh-CN" altLang="en-US"/>
          </a:p>
        </p:txBody>
      </p:sp>
    </p:spTree>
    <p:extLst>
      <p:ext uri="{BB962C8B-B14F-4D97-AF65-F5344CB8AC3E}">
        <p14:creationId xmlns:p14="http://schemas.microsoft.com/office/powerpoint/2010/main" val="322920758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headEnd/>
            <a:tailEnd/>
          </a:ln>
        </p:spPr>
      </p:sp>
      <p:sp>
        <p:nvSpPr>
          <p:cNvPr id="1536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53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48A6D61-2A1E-4D71-BB54-2C0B5BD03AC5}" type="slidenum">
              <a:rPr lang="zh-CN" altLang="en-US"/>
              <a:pPr fontAlgn="base">
                <a:spcBef>
                  <a:spcPct val="0"/>
                </a:spcBef>
                <a:spcAft>
                  <a:spcPct val="0"/>
                </a:spcAft>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p:cNvSpPr>
            <a:spLocks noGrp="1" noRot="1" noChangeAspect="1" noTextEdit="1"/>
          </p:cNvSpPr>
          <p:nvPr>
            <p:ph type="sldImg"/>
          </p:nvPr>
        </p:nvSpPr>
        <p:spPr bwMode="auto">
          <a:noFill/>
          <a:ln>
            <a:solidFill>
              <a:srgbClr val="000000"/>
            </a:solidFill>
            <a:miter lim="800000"/>
            <a:headEnd/>
            <a:tailEnd/>
          </a:ln>
        </p:spPr>
      </p:sp>
      <p:sp>
        <p:nvSpPr>
          <p:cNvPr id="7782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7828"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A3AC19D0-B51B-42B0-9834-C0D4C8A8FDA2}" type="slidenum">
              <a:rPr lang="zh-CN" altLang="en-US" sz="1200">
                <a:latin typeface="Calibri" pitchFamily="34" charset="0"/>
              </a:rPr>
              <a:pPr algn="r"/>
              <a:t>10</a:t>
            </a:fld>
            <a:endParaRPr lang="en-US" altLang="zh-CN" sz="12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p:cNvSpPr>
            <a:spLocks noGrp="1" noRot="1" noChangeAspect="1" noTextEdit="1"/>
          </p:cNvSpPr>
          <p:nvPr>
            <p:ph type="sldImg"/>
          </p:nvPr>
        </p:nvSpPr>
        <p:spPr bwMode="auto">
          <a:noFill/>
          <a:ln>
            <a:solidFill>
              <a:srgbClr val="000000"/>
            </a:solidFill>
            <a:miter lim="800000"/>
            <a:headEnd/>
            <a:tailEnd/>
          </a:ln>
        </p:spPr>
      </p:sp>
      <p:sp>
        <p:nvSpPr>
          <p:cNvPr id="79875"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9876"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158B573F-4A59-44D2-8FD6-3AD6882CA707}" type="slidenum">
              <a:rPr lang="zh-CN" altLang="en-US" sz="1200">
                <a:latin typeface="Calibri" pitchFamily="34" charset="0"/>
              </a:rPr>
              <a:pPr algn="r"/>
              <a:t>11</a:t>
            </a:fld>
            <a:endParaRPr lang="en-US" altLang="zh-CN" sz="120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1"/>
          <p:cNvSpPr>
            <a:spLocks noGrp="1" noRot="1" noChangeAspect="1" noTextEdit="1"/>
          </p:cNvSpPr>
          <p:nvPr>
            <p:ph type="sldImg"/>
          </p:nvPr>
        </p:nvSpPr>
        <p:spPr bwMode="auto">
          <a:noFill/>
          <a:ln>
            <a:solidFill>
              <a:srgbClr val="000000"/>
            </a:solidFill>
            <a:miter lim="800000"/>
            <a:headEnd/>
            <a:tailEnd/>
          </a:ln>
        </p:spPr>
      </p:sp>
      <p:sp>
        <p:nvSpPr>
          <p:cNvPr id="8192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81924"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0D3FE024-E513-4E04-9859-B798DE4A3206}" type="slidenum">
              <a:rPr lang="zh-CN" altLang="en-US" sz="1200">
                <a:latin typeface="Calibri" pitchFamily="34" charset="0"/>
              </a:rPr>
              <a:pPr algn="r"/>
              <a:t>12</a:t>
            </a:fld>
            <a:endParaRPr lang="en-US" altLang="zh-CN" sz="120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35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137513-3710-4BE0-A3BA-622FE47A3C11}" type="slidenum">
              <a:rPr lang="zh-CN" altLang="en-US"/>
              <a:pPr fontAlgn="base">
                <a:spcBef>
                  <a:spcPct val="0"/>
                </a:spcBef>
                <a:spcAft>
                  <a:spcPct val="0"/>
                </a:spcAft>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86020"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D47CA14E-FB8B-4C59-B047-091316EA91AD}" type="slidenum">
              <a:rPr lang="zh-CN" altLang="en-US" sz="1200">
                <a:latin typeface="Calibri" pitchFamily="34" charset="0"/>
              </a:rPr>
              <a:pPr algn="r"/>
              <a:t>14</a:t>
            </a:fld>
            <a:endParaRPr lang="en-US" altLang="zh-CN" sz="12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p:nvPr>
        </p:nvSpPr>
        <p:spPr bwMode="auto">
          <a:noFill/>
          <a:ln>
            <a:solidFill>
              <a:srgbClr val="000000"/>
            </a:solidFill>
            <a:miter lim="800000"/>
            <a:headEnd/>
            <a:tailEnd/>
          </a:ln>
        </p:spPr>
      </p:sp>
      <p:sp>
        <p:nvSpPr>
          <p:cNvPr id="2560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56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5972E1-6B76-40B9-877C-DE88387D3C3C}" type="slidenum">
              <a:rPr lang="zh-CN" altLang="en-US"/>
              <a:pPr fontAlgn="base">
                <a:spcBef>
                  <a:spcPct val="0"/>
                </a:spcBef>
                <a:spcAft>
                  <a:spcPct val="0"/>
                </a:spcAft>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p:cNvSpPr>
          <p:nvPr>
            <p:ph type="sldImg"/>
          </p:nvPr>
        </p:nvSpPr>
        <p:spPr bwMode="auto">
          <a:noFill/>
          <a:ln>
            <a:solidFill>
              <a:srgbClr val="000000"/>
            </a:solidFill>
            <a:miter lim="800000"/>
            <a:headEnd/>
            <a:tailEnd/>
          </a:ln>
        </p:spPr>
      </p:sp>
      <p:sp>
        <p:nvSpPr>
          <p:cNvPr id="6041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04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31AFDF-F042-4321-A1B1-9D7C511256D9}" type="slidenum">
              <a:rPr lang="en-US" altLang="zh-CN"/>
              <a:pPr fontAlgn="base">
                <a:spcBef>
                  <a:spcPct val="0"/>
                </a:spcBef>
                <a:spcAft>
                  <a:spcPct val="0"/>
                </a:spcAft>
              </a:pPr>
              <a:t>16</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headEnd/>
            <a:tailEnd/>
          </a:ln>
        </p:spPr>
      </p:sp>
      <p:sp>
        <p:nvSpPr>
          <p:cNvPr id="1741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741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545C8C-5E34-4FB7-832D-1C4471BEA80B}" type="slidenum">
              <a:rPr lang="zh-CN" altLang="en-US"/>
              <a:pPr fontAlgn="base">
                <a:spcBef>
                  <a:spcPct val="0"/>
                </a:spcBef>
                <a:spcAft>
                  <a:spcPct val="0"/>
                </a:spcAft>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150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D3DD7F2-2D97-433F-B42C-88F2A030C30F}" type="slidenum">
              <a:rPr lang="zh-CN" altLang="en-US"/>
              <a:pPr fontAlgn="base">
                <a:spcBef>
                  <a:spcPct val="0"/>
                </a:spcBef>
                <a:spcAft>
                  <a:spcPct val="0"/>
                </a:spcAft>
              </a:pPr>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3492"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F49FEC1B-E889-4CE5-B3A7-9602786B4C76}" type="slidenum">
              <a:rPr lang="zh-CN" altLang="en-US" sz="1200">
                <a:latin typeface="Calibri" pitchFamily="34" charset="0"/>
              </a:rPr>
              <a:pPr algn="r"/>
              <a:t>4</a:t>
            </a:fld>
            <a:endParaRPr lang="en-US" altLang="zh-CN"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p:spPr>
      </p:sp>
      <p:sp>
        <p:nvSpPr>
          <p:cNvPr id="6758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7588"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AA5F2B16-8E6F-4C5C-9914-B3846D7A7F23}" type="slidenum">
              <a:rPr lang="zh-CN" altLang="en-US" sz="1200">
                <a:latin typeface="Calibri" pitchFamily="34" charset="0"/>
              </a:rPr>
              <a:pPr algn="r"/>
              <a:t>5</a:t>
            </a:fld>
            <a:endParaRPr lang="en-US" altLang="zh-CN"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5540"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448B3F62-5FBE-4D06-B324-7A3E48556A7E}" type="slidenum">
              <a:rPr lang="zh-CN" altLang="en-US" sz="1200">
                <a:latin typeface="Calibri" pitchFamily="34" charset="0"/>
              </a:rPr>
              <a:pPr algn="r"/>
              <a:t>6</a:t>
            </a:fld>
            <a:endParaRPr lang="en-US" altLang="zh-CN"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bwMode="auto">
          <a:noFill/>
          <a:ln>
            <a:solidFill>
              <a:srgbClr val="000000"/>
            </a:solidFill>
            <a:miter lim="800000"/>
            <a:headEnd/>
            <a:tailEnd/>
          </a:ln>
        </p:spPr>
      </p:sp>
      <p:sp>
        <p:nvSpPr>
          <p:cNvPr id="69635"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9636"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046F5D44-71A1-44F7-9E70-DCE6E57FCAA8}" type="slidenum">
              <a:rPr lang="zh-CN" altLang="en-US" sz="1200">
                <a:latin typeface="Calibri" pitchFamily="34" charset="0"/>
              </a:rPr>
              <a:pPr algn="r"/>
              <a:t>7</a:t>
            </a:fld>
            <a:endParaRPr lang="en-US" altLang="zh-CN"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5780"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838DA057-8467-4863-90DC-B1062546C865}" type="slidenum">
              <a:rPr lang="zh-CN" altLang="en-US" sz="1200">
                <a:latin typeface="Calibri" pitchFamily="34" charset="0"/>
              </a:rPr>
              <a:pPr algn="r"/>
              <a:t>8</a:t>
            </a:fld>
            <a:endParaRPr lang="en-US" altLang="zh-CN"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bwMode="auto">
          <a:noFill/>
          <a:ln>
            <a:solidFill>
              <a:srgbClr val="000000"/>
            </a:solidFill>
            <a:miter lim="800000"/>
            <a:headEnd/>
            <a:tailEnd/>
          </a:ln>
        </p:spPr>
      </p:sp>
      <p:sp>
        <p:nvSpPr>
          <p:cNvPr id="7168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71684" name="灯片编号占位符 3"/>
          <p:cNvSpPr txBox="1">
            <a:spLocks noGrp="1"/>
          </p:cNvSpPr>
          <p:nvPr/>
        </p:nvSpPr>
        <p:spPr bwMode="auto">
          <a:xfrm>
            <a:off x="4024313" y="9720263"/>
            <a:ext cx="3078162" cy="514350"/>
          </a:xfrm>
          <a:prstGeom prst="rect">
            <a:avLst/>
          </a:prstGeom>
          <a:noFill/>
          <a:ln w="9525">
            <a:noFill/>
            <a:miter lim="800000"/>
            <a:headEnd/>
            <a:tailEnd/>
          </a:ln>
        </p:spPr>
        <p:txBody>
          <a:bodyPr anchor="b"/>
          <a:lstStyle/>
          <a:p>
            <a:pPr algn="r"/>
            <a:fld id="{9C591B8E-842C-4EE3-92E5-1CF7064ACFB1}" type="slidenum">
              <a:rPr lang="zh-CN" altLang="en-US" sz="1200">
                <a:latin typeface="Calibri" pitchFamily="34" charset="0"/>
              </a:rPr>
              <a:pPr algn="r"/>
              <a:t>9</a:t>
            </a:fld>
            <a:endParaRPr lang="en-US" altLang="zh-CN"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4469A752-722D-4A82-8469-E90AEF24B5B0}"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F794C4F-1A43-4357-9CC2-7E003F2D3BC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2C5FEBE7-5768-44E3-9D61-194CBC45F25A}"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28ED461-0E18-4D4D-B54B-5D9719CD2E6F}"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lIns="95057" tIns="47529" rIns="95057" bIns="47529"/>
          <a:lstStyle>
            <a:lvl1pPr marL="0" indent="0" algn="ctr">
              <a:buNone/>
              <a:defRPr sz="810">
                <a:solidFill>
                  <a:srgbClr val="7F7F7F"/>
                </a:solidFill>
                <a:latin typeface="Lato Regular"/>
                <a:cs typeface="Lato Regular"/>
              </a:defRPr>
            </a:lvl1pPr>
          </a:lstStyle>
          <a:p>
            <a:pPr lvl="0"/>
            <a:endParaRPr lang="en-US" noProof="0" dirty="0"/>
          </a:p>
        </p:txBody>
      </p:sp>
      <p:sp>
        <p:nvSpPr>
          <p:cNvPr id="8" name="Text Placeholder 7"/>
          <p:cNvSpPr>
            <a:spLocks noGrp="1"/>
          </p:cNvSpPr>
          <p:nvPr>
            <p:ph type="body" sz="quarter" idx="10"/>
          </p:nvPr>
        </p:nvSpPr>
        <p:spPr>
          <a:xfrm>
            <a:off x="2966029" y="2851588"/>
            <a:ext cx="3383973" cy="323892"/>
          </a:xfrm>
          <a:prstGeom prst="rect">
            <a:avLst/>
          </a:prstGeom>
        </p:spPr>
        <p:txBody>
          <a:bodyPr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zh-CN" altLang="en-US" dirty="0"/>
              <a:t>单击此处编辑母版文本样式</a:t>
            </a:r>
          </a:p>
        </p:txBody>
      </p:sp>
      <p:sp>
        <p:nvSpPr>
          <p:cNvPr id="9" name="Text Placeholder 7"/>
          <p:cNvSpPr>
            <a:spLocks noGrp="1"/>
          </p:cNvSpPr>
          <p:nvPr>
            <p:ph type="body" sz="quarter" idx="11"/>
          </p:nvPr>
        </p:nvSpPr>
        <p:spPr>
          <a:xfrm>
            <a:off x="2966029" y="3289513"/>
            <a:ext cx="3383973" cy="171368"/>
          </a:xfrm>
          <a:prstGeom prst="rect">
            <a:avLst/>
          </a:prstGeom>
        </p:spPr>
        <p:txBody>
          <a:bodyPr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zh-CN" altLang="en-US" dirty="0" err="1"/>
              <a:t>单击此处编辑母版文本样式</a:t>
            </a:r>
          </a:p>
        </p:txBody>
      </p:sp>
      <p:sp>
        <p:nvSpPr>
          <p:cNvPr id="10" name="Text Placeholder 2"/>
          <p:cNvSpPr>
            <a:spLocks noGrp="1"/>
          </p:cNvSpPr>
          <p:nvPr>
            <p:ph type="body" sz="quarter" idx="16"/>
          </p:nvPr>
        </p:nvSpPr>
        <p:spPr>
          <a:xfrm>
            <a:off x="2981375" y="3614001"/>
            <a:ext cx="3366029" cy="1152852"/>
          </a:xfrm>
          <a:prstGeom prst="rect">
            <a:avLst/>
          </a:prstGeom>
        </p:spPr>
        <p:txBody>
          <a:bodyPr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zh-CN" altLang="en-US" dirty="0" err="1"/>
              <a:t>单击此处编辑母版文本样式</a:t>
            </a:r>
          </a:p>
        </p:txBody>
      </p:sp>
    </p:spTree>
  </p:cSld>
  <p:clrMapOvr>
    <a:masterClrMapping/>
  </p:clrMapOvr>
  <p:transition spd="med" advTm="2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5D6147E-D67B-4145-BBDF-65ED1D4D4C41}"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21DD71-EA80-4BB1-B504-79AE7E438F2E}"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D8949151-4B66-4E0D-8F80-E52F14F516FE}"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531FBD7-E571-4F94-99A4-2AB4E533D223}"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655B3FBB-BDB1-46C3-8311-76BD1EDD4F9E}"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4353E0A-2AE1-4CF0-9238-0DF52E7D135A}"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EC6DE810-E223-43C2-8A1F-AE4213D600AA}" type="datetimeFigureOut">
              <a:rPr lang="zh-CN" altLang="en-US"/>
              <a:pPr>
                <a:defRPr/>
              </a:pPr>
              <a:t>2019/11/7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CB9CBD3-36CD-43DC-919E-50FDF3A5F121}"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B44B2D98-5F39-453D-8124-2390AF95F823}" type="datetimeFigureOut">
              <a:rPr lang="zh-CN" altLang="en-US"/>
              <a:pPr>
                <a:defRPr/>
              </a:pPr>
              <a:t>2019/11/7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B510A92-8C03-4C42-8D65-3B1D6D726F3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8978E05-0D50-407D-B886-7D9212564094}" type="datetimeFigureOut">
              <a:rPr lang="zh-CN" altLang="en-US"/>
              <a:pPr>
                <a:defRPr/>
              </a:pPr>
              <a:t>2019/11/7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660A6C2-FA4A-48C6-A579-2F1364747B9D}"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lvl="0"/>
            <a:endParaRPr lang="zh-CN" altLang="en-US" noProof="0"/>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4685E8E-5B73-4D95-9C57-31C518AF56B4}" type="datetimeFigureOut">
              <a:rPr lang="zh-CN" altLang="en-US"/>
              <a:pPr>
                <a:defRPr/>
              </a:pPr>
              <a:t>2019/11/7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5144A34-263D-4F39-8727-DEA3CFF11639}"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E2BC5212-FA64-47A4-A5BF-E7D748E43CCE}" type="datetimeFigureOut">
              <a:rPr lang="zh-CN" altLang="en-US"/>
              <a:pPr>
                <a:defRPr/>
              </a:pPr>
              <a:t>2019/11/7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D61701F-73EF-47EB-95BA-86998781D538}"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28650" y="274638"/>
            <a:ext cx="7886700" cy="993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 name="文本占位符 2"/>
          <p:cNvSpPr>
            <a:spLocks noGrp="1"/>
          </p:cNvSpPr>
          <p:nvPr>
            <p:ph type="body" idx="1"/>
          </p:nvPr>
        </p:nvSpPr>
        <p:spPr>
          <a:xfrm>
            <a:off x="628650" y="1370013"/>
            <a:ext cx="7886700" cy="32639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8850"/>
            <a:ext cx="2057400" cy="273050"/>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tint val="75000"/>
                  </a:schemeClr>
                </a:solidFill>
                <a:latin typeface="+mn-lt"/>
                <a:ea typeface="+mn-ea"/>
              </a:defRPr>
            </a:lvl1pPr>
          </a:lstStyle>
          <a:p>
            <a:pPr>
              <a:defRPr/>
            </a:pPr>
            <a:fld id="{D8D5E1E8-59EF-4BF0-AEAA-DCD123988F81}" type="datetimeFigureOut">
              <a:rPr lang="zh-CN" altLang="en-US"/>
              <a:pPr>
                <a:defRPr/>
              </a:pPr>
              <a:t>2019/11/7</a:t>
            </a:fld>
            <a:endParaRPr lang="zh-CN" altLang="en-US"/>
          </a:p>
        </p:txBody>
      </p:sp>
      <p:sp>
        <p:nvSpPr>
          <p:cNvPr id="5" name="页脚占位符 4"/>
          <p:cNvSpPr>
            <a:spLocks noGrp="1"/>
          </p:cNvSpPr>
          <p:nvPr>
            <p:ph type="ftr" sz="quarter" idx="3"/>
          </p:nvPr>
        </p:nvSpPr>
        <p:spPr>
          <a:xfrm>
            <a:off x="3028950" y="4768850"/>
            <a:ext cx="3086100" cy="273050"/>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457950" y="4768850"/>
            <a:ext cx="2057400" cy="273050"/>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ea typeface="+mn-ea"/>
              </a:defRPr>
            </a:lvl1pPr>
          </a:lstStyle>
          <a:p>
            <a:pPr>
              <a:defRPr/>
            </a:pPr>
            <a:fld id="{70FBC1AA-CB45-4F50-A7CC-48E99FFF8DE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60" r:id="rId11"/>
  </p:sldLayoutIdLst>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a:ea typeface="宋体" charset="-122"/>
        </a:defRPr>
      </a:lvl2pPr>
      <a:lvl3pPr algn="l" defTabSz="685800" rtl="0" fontAlgn="base">
        <a:lnSpc>
          <a:spcPct val="90000"/>
        </a:lnSpc>
        <a:spcBef>
          <a:spcPct val="0"/>
        </a:spcBef>
        <a:spcAft>
          <a:spcPct val="0"/>
        </a:spcAft>
        <a:defRPr sz="3300">
          <a:solidFill>
            <a:schemeClr val="tx1"/>
          </a:solidFill>
          <a:latin typeface="Calibri Light"/>
          <a:ea typeface="宋体" charset="-122"/>
        </a:defRPr>
      </a:lvl3pPr>
      <a:lvl4pPr algn="l" defTabSz="685800" rtl="0" fontAlgn="base">
        <a:lnSpc>
          <a:spcPct val="90000"/>
        </a:lnSpc>
        <a:spcBef>
          <a:spcPct val="0"/>
        </a:spcBef>
        <a:spcAft>
          <a:spcPct val="0"/>
        </a:spcAft>
        <a:defRPr sz="3300">
          <a:solidFill>
            <a:schemeClr val="tx1"/>
          </a:solidFill>
          <a:latin typeface="Calibri Light"/>
          <a:ea typeface="宋体" charset="-122"/>
        </a:defRPr>
      </a:lvl4pPr>
      <a:lvl5pPr algn="l" defTabSz="685800" rtl="0" fontAlgn="base">
        <a:lnSpc>
          <a:spcPct val="90000"/>
        </a:lnSpc>
        <a:spcBef>
          <a:spcPct val="0"/>
        </a:spcBef>
        <a:spcAft>
          <a:spcPct val="0"/>
        </a:spcAft>
        <a:defRPr sz="3300">
          <a:solidFill>
            <a:schemeClr val="tx1"/>
          </a:solidFill>
          <a:latin typeface="Calibri Light"/>
          <a:ea typeface="宋体" charset="-122"/>
        </a:defRPr>
      </a:lvl5pPr>
      <a:lvl6pPr marL="457200" algn="l" defTabSz="685800" rtl="0" fontAlgn="base">
        <a:lnSpc>
          <a:spcPct val="90000"/>
        </a:lnSpc>
        <a:spcBef>
          <a:spcPct val="0"/>
        </a:spcBef>
        <a:spcAft>
          <a:spcPct val="0"/>
        </a:spcAft>
        <a:defRPr sz="3300">
          <a:solidFill>
            <a:schemeClr val="tx1"/>
          </a:solidFill>
          <a:latin typeface="Calibri Light"/>
          <a:ea typeface="宋体" charset="-122"/>
        </a:defRPr>
      </a:lvl6pPr>
      <a:lvl7pPr marL="914400" algn="l" defTabSz="685800" rtl="0" fontAlgn="base">
        <a:lnSpc>
          <a:spcPct val="90000"/>
        </a:lnSpc>
        <a:spcBef>
          <a:spcPct val="0"/>
        </a:spcBef>
        <a:spcAft>
          <a:spcPct val="0"/>
        </a:spcAft>
        <a:defRPr sz="3300">
          <a:solidFill>
            <a:schemeClr val="tx1"/>
          </a:solidFill>
          <a:latin typeface="Calibri Light"/>
          <a:ea typeface="宋体" charset="-122"/>
        </a:defRPr>
      </a:lvl7pPr>
      <a:lvl8pPr marL="1371600" algn="l" defTabSz="685800" rtl="0" fontAlgn="base">
        <a:lnSpc>
          <a:spcPct val="90000"/>
        </a:lnSpc>
        <a:spcBef>
          <a:spcPct val="0"/>
        </a:spcBef>
        <a:spcAft>
          <a:spcPct val="0"/>
        </a:spcAft>
        <a:defRPr sz="3300">
          <a:solidFill>
            <a:schemeClr val="tx1"/>
          </a:solidFill>
          <a:latin typeface="Calibri Light"/>
          <a:ea typeface="宋体" charset="-122"/>
        </a:defRPr>
      </a:lvl8pPr>
      <a:lvl9pPr marL="1828800" algn="l" defTabSz="685800" rtl="0" fontAlgn="base">
        <a:lnSpc>
          <a:spcPct val="90000"/>
        </a:lnSpc>
        <a:spcBef>
          <a:spcPct val="0"/>
        </a:spcBef>
        <a:spcAft>
          <a:spcPct val="0"/>
        </a:spcAft>
        <a:defRPr sz="3300">
          <a:solidFill>
            <a:schemeClr val="tx1"/>
          </a:solidFill>
          <a:latin typeface="Calibri Light"/>
          <a:ea typeface="宋体" charset="-122"/>
        </a:defRPr>
      </a:lvl9pPr>
    </p:titleStyle>
    <p:bodyStyle>
      <a:lvl1pPr marL="171450" indent="-171450" algn="l" defTabSz="685800" rtl="0" fontAlgn="base">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584" b="827"/>
          <a:stretch>
            <a:fillRect/>
          </a:stretch>
        </p:blipFill>
        <p:spPr bwMode="auto">
          <a:xfrm>
            <a:off x="58738" y="274638"/>
            <a:ext cx="3471862" cy="4872037"/>
          </a:xfrm>
          <a:prstGeom prst="rect">
            <a:avLst/>
          </a:prstGeom>
          <a:noFill/>
          <a:ln w="9525">
            <a:noFill/>
            <a:miter lim="800000"/>
            <a:headEnd/>
            <a:tailEnd/>
          </a:ln>
        </p:spPr>
      </p:pic>
      <p:sp>
        <p:nvSpPr>
          <p:cNvPr id="14338" name="文本框 2"/>
          <p:cNvSpPr txBox="1">
            <a:spLocks noChangeArrowheads="1"/>
          </p:cNvSpPr>
          <p:nvPr/>
        </p:nvSpPr>
        <p:spPr bwMode="auto">
          <a:xfrm>
            <a:off x="2690813" y="1195388"/>
            <a:ext cx="6453187" cy="1569660"/>
          </a:xfrm>
          <a:prstGeom prst="rect">
            <a:avLst/>
          </a:prstGeom>
          <a:noFill/>
          <a:ln w="9525">
            <a:noFill/>
            <a:miter lim="800000"/>
            <a:headEnd/>
            <a:tailEnd/>
          </a:ln>
        </p:spPr>
        <p:txBody>
          <a:bodyPr>
            <a:spAutoFit/>
          </a:bodyPr>
          <a:lstStyle/>
          <a:p>
            <a:r>
              <a:rPr lang="zh-CN" altLang="en-US" sz="4800" b="1" dirty="0" smtClean="0">
                <a:effectLst>
                  <a:outerShdw blurRad="38100" dist="38100" dir="2700000" algn="tl">
                    <a:srgbClr val="C0C0C0"/>
                  </a:outerShdw>
                </a:effectLst>
              </a:rPr>
              <a:t>任务三</a:t>
            </a:r>
            <a:endParaRPr lang="en-US" altLang="zh-CN" sz="4800" b="1" dirty="0" smtClean="0">
              <a:effectLst>
                <a:outerShdw blurRad="38100" dist="38100" dir="2700000" algn="tl">
                  <a:srgbClr val="C0C0C0"/>
                </a:outerShdw>
              </a:effectLst>
            </a:endParaRPr>
          </a:p>
          <a:p>
            <a:r>
              <a:rPr lang="zh-CN" altLang="en-US" sz="4800" b="1" dirty="0" smtClean="0">
                <a:effectLst>
                  <a:outerShdw blurRad="38100" dist="38100" dir="2700000" algn="tl">
                    <a:srgbClr val="C0C0C0"/>
                  </a:outerShdw>
                </a:effectLst>
              </a:rPr>
              <a:t>语言</a:t>
            </a:r>
            <a:r>
              <a:rPr lang="zh-CN" altLang="en-US" sz="4800" b="1" dirty="0">
                <a:effectLst>
                  <a:outerShdw blurRad="38100" dist="38100" dir="2700000" algn="tl">
                    <a:srgbClr val="C0C0C0"/>
                  </a:outerShdw>
                </a:effectLst>
              </a:rPr>
              <a:t>发育迟缓</a:t>
            </a:r>
            <a:r>
              <a:rPr lang="zh-CN" altLang="en-US" sz="4800" dirty="0"/>
              <a:t> </a:t>
            </a:r>
            <a:endParaRPr lang="zh-CN" altLang="zh-CN" sz="4800" dirty="0"/>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5032375" y="-523875"/>
            <a:ext cx="6035675" cy="2641600"/>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188200" y="3216275"/>
            <a:ext cx="981075" cy="890588"/>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4338"/>
                                        </p:tgtEl>
                                        <p:attrNameLst>
                                          <p:attrName>style.visibility</p:attrName>
                                        </p:attrNameLst>
                                      </p:cBhvr>
                                      <p:to>
                                        <p:strVal val="visible"/>
                                      </p:to>
                                    </p:set>
                                    <p:anim calcmode="lin" valueType="num">
                                      <p:cBhvr>
                                        <p:cTn id="19" dur="5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4338"/>
                                        </p:tgtEl>
                                        <p:attrNameLst>
                                          <p:attrName>ppt_y</p:attrName>
                                        </p:attrNameLst>
                                      </p:cBhvr>
                                      <p:tavLst>
                                        <p:tav tm="0">
                                          <p:val>
                                            <p:strVal val="#ppt_y"/>
                                          </p:val>
                                        </p:tav>
                                        <p:tav tm="100000">
                                          <p:val>
                                            <p:strVal val="#ppt_y"/>
                                          </p:val>
                                        </p:tav>
                                      </p:tavLst>
                                    </p:anim>
                                    <p:anim calcmode="lin" valueType="num">
                                      <p:cBhvr>
                                        <p:cTn id="21" dur="5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4338"/>
                                        </p:tgtEl>
                                      </p:cBhvr>
                                    </p:animEffect>
                                  </p:childTnLst>
                                </p:cTn>
                              </p:par>
                            </p:childTnLst>
                          </p:cTn>
                        </p:par>
                        <p:par>
                          <p:cTn id="24" fill="hold">
                            <p:stCondLst>
                              <p:cond delay="290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40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2427288"/>
          </a:xfrm>
          <a:prstGeom prst="rect">
            <a:avLst/>
          </a:prstGeom>
        </p:spPr>
        <p:txBody>
          <a:bodyPr>
            <a:spAutoFit/>
          </a:bodyPr>
          <a:lstStyle/>
          <a:p>
            <a:pPr indent="355600"/>
            <a:r>
              <a:rPr lang="zh-CN" altLang="en-US"/>
              <a:t>       当评估结束后，就需要整合分析评估数据，撰写评估报告。一般应包括：</a:t>
            </a:r>
          </a:p>
          <a:p>
            <a:pPr indent="355600"/>
            <a:r>
              <a:rPr lang="zh-CN" altLang="en-US"/>
              <a:t>①确定儿童的障碍程度，包括各个方面的受损情况，应该先干预哪一       方面等；</a:t>
            </a:r>
          </a:p>
          <a:p>
            <a:pPr indent="355600"/>
            <a:r>
              <a:rPr lang="zh-CN" altLang="en-US"/>
              <a:t>②判断预后，影响预后的因素除障碍程度外，还包括年龄、社会环境、儿童特质、与交流能力相关的其他方面情况；</a:t>
            </a:r>
          </a:p>
          <a:p>
            <a:pPr indent="355600"/>
            <a:r>
              <a:rPr lang="zh-CN" altLang="en-US"/>
              <a:t>③提供建议，包括儿童是否需要干预、干预的目标、方法等。</a:t>
            </a:r>
          </a:p>
          <a:p>
            <a:pPr indent="355600" algn="just">
              <a:lnSpc>
                <a:spcPct val="150000"/>
              </a:lnSpc>
              <a:spcAft>
                <a:spcPts val="600"/>
              </a:spcAft>
            </a:pPr>
            <a:endParaRPr lang="zh-CN" altLang="en-US"/>
          </a:p>
        </p:txBody>
      </p:sp>
      <p:sp>
        <p:nvSpPr>
          <p:cNvPr id="18" name="矩形 17"/>
          <p:cNvSpPr>
            <a:spLocks noChangeArrowheads="1"/>
          </p:cNvSpPr>
          <p:nvPr/>
        </p:nvSpPr>
        <p:spPr bwMode="auto">
          <a:xfrm>
            <a:off x="1041400" y="993775"/>
            <a:ext cx="7061200" cy="366713"/>
          </a:xfrm>
          <a:prstGeom prst="rect">
            <a:avLst/>
          </a:prstGeom>
          <a:noFill/>
          <a:ln w="9525">
            <a:noFill/>
            <a:miter lim="800000"/>
            <a:headEnd/>
            <a:tailEnd/>
          </a:ln>
        </p:spPr>
        <p:txBody>
          <a:bodyPr>
            <a:spAutoFit/>
          </a:bodyPr>
          <a:lstStyle/>
          <a:p>
            <a:pPr marL="457200" indent="-457200"/>
            <a:r>
              <a:rPr lang="zh-CN" altLang="en-US"/>
              <a:t>（三）整合分析数据</a:t>
            </a:r>
          </a:p>
        </p:txBody>
      </p:sp>
      <p:grpSp>
        <p:nvGrpSpPr>
          <p:cNvPr id="13" name="组合 12"/>
          <p:cNvGrpSpPr>
            <a:grpSpLocks/>
          </p:cNvGrpSpPr>
          <p:nvPr/>
        </p:nvGrpSpPr>
        <p:grpSpPr bwMode="auto">
          <a:xfrm>
            <a:off x="122238" y="0"/>
            <a:ext cx="8342312" cy="366713"/>
            <a:chOff x="162802" y="93745"/>
            <a:chExt cx="11122990" cy="541458"/>
          </a:xfrm>
        </p:grpSpPr>
        <p:sp>
          <p:nvSpPr>
            <p:cNvPr id="76805"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76806"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40"/>
                <a:ext cx="1002800"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6808"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5713413" y="1276350"/>
            <a:ext cx="2216150" cy="803275"/>
            <a:chOff x="1603804" y="2220559"/>
            <a:chExt cx="2955174" cy="1070734"/>
          </a:xfrm>
        </p:grpSpPr>
        <p:sp>
          <p:nvSpPr>
            <p:cNvPr id="78851" name="Text Placeholder 2"/>
            <p:cNvSpPr txBox="1">
              <a:spLocks noChangeArrowheads="1"/>
            </p:cNvSpPr>
            <p:nvPr/>
          </p:nvSpPr>
          <p:spPr bwMode="auto">
            <a:xfrm>
              <a:off x="1603804" y="2220559"/>
              <a:ext cx="2014025" cy="261943"/>
            </a:xfrm>
            <a:prstGeom prst="rect">
              <a:avLst/>
            </a:prstGeom>
            <a:noFill/>
            <a:ln w="9525">
              <a:noFill/>
              <a:miter lim="800000"/>
              <a:headEnd/>
              <a:tailEnd/>
            </a:ln>
          </p:spPr>
          <p:txBody>
            <a:bodyPr anchor="ctr"/>
            <a:lstStyle/>
            <a:p>
              <a:pPr marL="457200" indent="-457200"/>
              <a:r>
                <a:rPr lang="zh-CN" altLang="en-GB" sz="1400" b="1"/>
                <a:t>阶段</a:t>
              </a:r>
              <a:r>
                <a:rPr lang="en-US" altLang="zh-CN" sz="1400" b="1"/>
                <a:t>4</a:t>
              </a:r>
              <a:endParaRPr lang="en-GB" sz="1400" b="1"/>
            </a:p>
          </p:txBody>
        </p:sp>
        <p:sp>
          <p:nvSpPr>
            <p:cNvPr id="8" name="TextBox 5"/>
            <p:cNvSpPr txBox="1"/>
            <p:nvPr/>
          </p:nvSpPr>
          <p:spPr>
            <a:xfrm>
              <a:off x="1680012" y="2561248"/>
              <a:ext cx="2878966" cy="730045"/>
            </a:xfrm>
            <a:prstGeom prst="rect">
              <a:avLst/>
            </a:prstGeom>
            <a:noFill/>
          </p:spPr>
          <p:txBody>
            <a:bodyPr lIns="0" tIns="0" rIns="0" bIns="0">
              <a:spAutoFit/>
            </a:bodyPr>
            <a:lstStyle/>
            <a:p>
              <a:pPr defTabSz="1087438"/>
              <a:r>
                <a:rPr lang="zh-CN" altLang="en-US" sz="1200"/>
                <a:t>此为组句、语言规则（非可逆态）阶段，能将某事物、事态用</a:t>
              </a:r>
              <a:r>
                <a:rPr lang="en-US" altLang="zh-CN" sz="1200"/>
                <a:t>2~3</a:t>
              </a:r>
              <a:r>
                <a:rPr lang="zh-CN" altLang="en-US" sz="1200"/>
                <a:t>个词组和连成句子表达。 </a:t>
              </a:r>
            </a:p>
          </p:txBody>
        </p:sp>
      </p:grpSp>
      <p:grpSp>
        <p:nvGrpSpPr>
          <p:cNvPr id="3" name="Group 6"/>
          <p:cNvGrpSpPr>
            <a:grpSpLocks/>
          </p:cNvGrpSpPr>
          <p:nvPr/>
        </p:nvGrpSpPr>
        <p:grpSpPr bwMode="auto">
          <a:xfrm>
            <a:off x="5743575" y="2433638"/>
            <a:ext cx="2216150" cy="985837"/>
            <a:chOff x="1603804" y="2220559"/>
            <a:chExt cx="2955174" cy="1314082"/>
          </a:xfrm>
        </p:grpSpPr>
        <p:sp>
          <p:nvSpPr>
            <p:cNvPr id="78854" name="Text Placeholder 2"/>
            <p:cNvSpPr txBox="1">
              <a:spLocks noChangeArrowheads="1"/>
            </p:cNvSpPr>
            <p:nvPr/>
          </p:nvSpPr>
          <p:spPr bwMode="auto">
            <a:xfrm>
              <a:off x="1603804" y="2220559"/>
              <a:ext cx="2014025" cy="261943"/>
            </a:xfrm>
            <a:prstGeom prst="rect">
              <a:avLst/>
            </a:prstGeom>
            <a:noFill/>
            <a:ln w="9525">
              <a:noFill/>
              <a:miter lim="800000"/>
              <a:headEnd/>
              <a:tailEnd/>
            </a:ln>
          </p:spPr>
          <p:txBody>
            <a:bodyPr anchor="ctr"/>
            <a:lstStyle/>
            <a:p>
              <a:r>
                <a:rPr lang="zh-CN" altLang="en-US" sz="1400" b="1"/>
                <a:t>阶段</a:t>
              </a:r>
              <a:r>
                <a:rPr lang="en-US" altLang="zh-CN" sz="1400" b="1"/>
                <a:t>5</a:t>
              </a:r>
              <a:r>
                <a:rPr lang="en-US" altLang="zh-CN"/>
                <a:t> </a:t>
              </a:r>
              <a:endParaRPr lang="en-GB"/>
            </a:p>
          </p:txBody>
        </p:sp>
        <p:sp>
          <p:nvSpPr>
            <p:cNvPr id="19" name="TextBox 8"/>
            <p:cNvSpPr txBox="1"/>
            <p:nvPr/>
          </p:nvSpPr>
          <p:spPr>
            <a:xfrm>
              <a:off x="1680012" y="2561246"/>
              <a:ext cx="2878966" cy="973395"/>
            </a:xfrm>
            <a:prstGeom prst="rect">
              <a:avLst/>
            </a:prstGeom>
            <a:noFill/>
          </p:spPr>
          <p:txBody>
            <a:bodyPr lIns="0" tIns="0" rIns="0" bIns="0">
              <a:spAutoFit/>
            </a:bodyPr>
            <a:lstStyle/>
            <a:p>
              <a:pPr defTabSz="1087438"/>
              <a:r>
                <a:rPr lang="zh-CN" altLang="en-US" sz="1200"/>
                <a:t>能够理解三词句表现的事态，且能理解事实与语法规则的关系，与阶段</a:t>
              </a:r>
              <a:r>
                <a:rPr lang="en-US" altLang="zh-CN" sz="1200"/>
                <a:t>4-2</a:t>
              </a:r>
              <a:r>
                <a:rPr lang="zh-CN" altLang="en-US" sz="1200"/>
                <a:t>的三词句不同的是所表现的情况为可逆。 </a:t>
              </a:r>
            </a:p>
          </p:txBody>
        </p:sp>
      </p:grpSp>
      <p:grpSp>
        <p:nvGrpSpPr>
          <p:cNvPr id="20" name="Group 9"/>
          <p:cNvGrpSpPr>
            <a:grpSpLocks/>
          </p:cNvGrpSpPr>
          <p:nvPr/>
        </p:nvGrpSpPr>
        <p:grpSpPr bwMode="auto">
          <a:xfrm>
            <a:off x="5713413" y="3683000"/>
            <a:ext cx="2216150" cy="392113"/>
            <a:chOff x="1603804" y="2220559"/>
            <a:chExt cx="2955174" cy="522671"/>
          </a:xfrm>
        </p:grpSpPr>
        <p:sp>
          <p:nvSpPr>
            <p:cNvPr id="78857" name="Text Placeholder 2"/>
            <p:cNvSpPr txBox="1">
              <a:spLocks noChangeArrowheads="1"/>
            </p:cNvSpPr>
            <p:nvPr/>
          </p:nvSpPr>
          <p:spPr bwMode="auto">
            <a:xfrm>
              <a:off x="1603804" y="2220559"/>
              <a:ext cx="2014025" cy="261943"/>
            </a:xfrm>
            <a:prstGeom prst="rect">
              <a:avLst/>
            </a:prstGeom>
            <a:noFill/>
            <a:ln w="9525">
              <a:noFill/>
              <a:miter lim="800000"/>
              <a:headEnd/>
              <a:tailEnd/>
            </a:ln>
          </p:spPr>
          <p:txBody>
            <a:bodyPr anchor="ctr"/>
            <a:lstStyle/>
            <a:p>
              <a:endParaRPr lang="en-GB" sz="1200" b="1">
                <a:solidFill>
                  <a:srgbClr val="FF7F7F"/>
                </a:solidFill>
                <a:latin typeface="微软雅黑" pitchFamily="34" charset="-122"/>
                <a:ea typeface="微软雅黑" pitchFamily="34" charset="-122"/>
                <a:cs typeface="Clear Sans"/>
              </a:endParaRPr>
            </a:p>
          </p:txBody>
        </p:sp>
        <p:sp>
          <p:nvSpPr>
            <p:cNvPr id="4" name="TextBox 11"/>
            <p:cNvSpPr txBox="1"/>
            <p:nvPr/>
          </p:nvSpPr>
          <p:spPr>
            <a:xfrm>
              <a:off x="1680012" y="2561248"/>
              <a:ext cx="2878966" cy="181982"/>
            </a:xfrm>
            <a:prstGeom prst="rect">
              <a:avLst/>
            </a:prstGeom>
            <a:noFill/>
          </p:spPr>
          <p:txBody>
            <a:bodyPr lIns="0" tIns="0" rIns="0" bIns="0">
              <a:spAutoFit/>
            </a:bodyPr>
            <a:lstStyle/>
            <a:p>
              <a:pPr defTabSz="1087438"/>
              <a:endParaRPr lang="zh-CN" altLang="en-US" sz="900">
                <a:solidFill>
                  <a:srgbClr val="7F7F7F"/>
                </a:solidFill>
                <a:latin typeface="微软雅黑" pitchFamily="34" charset="-122"/>
                <a:ea typeface="微软雅黑" pitchFamily="34" charset="-122"/>
                <a:cs typeface="Open Sans"/>
              </a:endParaRPr>
            </a:p>
          </p:txBody>
        </p:sp>
      </p:grpSp>
      <p:grpSp>
        <p:nvGrpSpPr>
          <p:cNvPr id="30" name="Group 12"/>
          <p:cNvGrpSpPr>
            <a:grpSpLocks/>
          </p:cNvGrpSpPr>
          <p:nvPr/>
        </p:nvGrpSpPr>
        <p:grpSpPr bwMode="auto">
          <a:xfrm>
            <a:off x="1222375" y="898525"/>
            <a:ext cx="2168525" cy="1598613"/>
            <a:chOff x="1679271" y="2220559"/>
            <a:chExt cx="2959965" cy="1701188"/>
          </a:xfrm>
        </p:grpSpPr>
        <p:sp>
          <p:nvSpPr>
            <p:cNvPr id="78860" name="Text Placeholder 2"/>
            <p:cNvSpPr txBox="1">
              <a:spLocks noChangeArrowheads="1"/>
            </p:cNvSpPr>
            <p:nvPr/>
          </p:nvSpPr>
          <p:spPr bwMode="auto">
            <a:xfrm>
              <a:off x="2625698" y="2220559"/>
              <a:ext cx="2013538" cy="261943"/>
            </a:xfrm>
            <a:prstGeom prst="rect">
              <a:avLst/>
            </a:prstGeom>
            <a:noFill/>
            <a:ln w="9525">
              <a:noFill/>
              <a:miter lim="800000"/>
              <a:headEnd/>
              <a:tailEnd/>
            </a:ln>
          </p:spPr>
          <p:txBody>
            <a:bodyPr anchor="ctr"/>
            <a:lstStyle/>
            <a:p>
              <a:pPr marL="457200" indent="-457200" algn="r"/>
              <a:r>
                <a:rPr lang="zh-CN" altLang="en-US" sz="1400" b="1"/>
                <a:t>阶段</a:t>
              </a:r>
              <a:r>
                <a:rPr lang="en-US" altLang="zh-CN" sz="1400" b="1"/>
                <a:t>1</a:t>
              </a:r>
              <a:endParaRPr lang="en-US" sz="1400" b="1"/>
            </a:p>
          </p:txBody>
        </p:sp>
        <p:sp>
          <p:nvSpPr>
            <p:cNvPr id="32" name="TextBox 14"/>
            <p:cNvSpPr txBox="1"/>
            <p:nvPr/>
          </p:nvSpPr>
          <p:spPr>
            <a:xfrm>
              <a:off x="1679271" y="2561810"/>
              <a:ext cx="2879791" cy="1359937"/>
            </a:xfrm>
            <a:prstGeom prst="rect">
              <a:avLst/>
            </a:prstGeom>
            <a:noFill/>
          </p:spPr>
          <p:txBody>
            <a:bodyPr lIns="0" tIns="0" rIns="0" bIns="0">
              <a:spAutoFit/>
            </a:bodyPr>
            <a:lstStyle/>
            <a:p>
              <a:pPr defTabSz="1087438"/>
              <a:r>
                <a:rPr lang="zh-CN" altLang="en-US" sz="1200"/>
                <a:t>①对外界的认识尚处于未分化阶段，未获得语言；②无目的性对物品摇动、抓握、敲打、舔咬；③不能用某种手段表现出自己的要求；④常可见身体左右摇摆、旋转等；⑤出现反复的自我刺激行为。</a:t>
              </a:r>
            </a:p>
          </p:txBody>
        </p:sp>
      </p:grpSp>
      <p:grpSp>
        <p:nvGrpSpPr>
          <p:cNvPr id="33" name="Group 15"/>
          <p:cNvGrpSpPr>
            <a:grpSpLocks/>
          </p:cNvGrpSpPr>
          <p:nvPr/>
        </p:nvGrpSpPr>
        <p:grpSpPr bwMode="auto">
          <a:xfrm>
            <a:off x="1193800" y="2524125"/>
            <a:ext cx="2219325" cy="1168400"/>
            <a:chOff x="1679271" y="2220559"/>
            <a:chExt cx="2959965" cy="1557431"/>
          </a:xfrm>
        </p:grpSpPr>
        <p:sp>
          <p:nvSpPr>
            <p:cNvPr id="78863" name="Text Placeholder 2"/>
            <p:cNvSpPr txBox="1">
              <a:spLocks noChangeArrowheads="1"/>
            </p:cNvSpPr>
            <p:nvPr/>
          </p:nvSpPr>
          <p:spPr bwMode="auto">
            <a:xfrm>
              <a:off x="2625698" y="2220559"/>
              <a:ext cx="2013538" cy="261943"/>
            </a:xfrm>
            <a:prstGeom prst="rect">
              <a:avLst/>
            </a:prstGeom>
            <a:noFill/>
            <a:ln w="9525">
              <a:noFill/>
              <a:miter lim="800000"/>
              <a:headEnd/>
              <a:tailEnd/>
            </a:ln>
          </p:spPr>
          <p:txBody>
            <a:bodyPr anchor="ctr"/>
            <a:lstStyle/>
            <a:p>
              <a:pPr marL="457200" indent="-457200" algn="r"/>
              <a:r>
                <a:rPr lang="zh-CN" altLang="en-GB" sz="1400" b="1"/>
                <a:t>阶段</a:t>
              </a:r>
              <a:r>
                <a:rPr lang="en-US" altLang="zh-CN" sz="1400" b="1"/>
                <a:t>2</a:t>
              </a:r>
              <a:endParaRPr lang="en-GB" sz="1400" b="1"/>
            </a:p>
          </p:txBody>
        </p:sp>
        <p:sp>
          <p:nvSpPr>
            <p:cNvPr id="35" name="TextBox 17"/>
            <p:cNvSpPr txBox="1"/>
            <p:nvPr/>
          </p:nvSpPr>
          <p:spPr>
            <a:xfrm>
              <a:off x="1679271" y="2561248"/>
              <a:ext cx="2879508" cy="1216742"/>
            </a:xfrm>
            <a:prstGeom prst="rect">
              <a:avLst/>
            </a:prstGeom>
            <a:noFill/>
          </p:spPr>
          <p:txBody>
            <a:bodyPr lIns="0" tIns="0" rIns="0" bIns="0">
              <a:spAutoFit/>
            </a:bodyPr>
            <a:lstStyle/>
            <a:p>
              <a:pPr defTabSz="1087438"/>
              <a:r>
                <a:rPr lang="zh-CN" altLang="en-US" sz="1200"/>
                <a:t>此为事物基本概念的形成阶段，与阶段</a:t>
              </a:r>
              <a:r>
                <a:rPr lang="en-US" altLang="zh-CN" sz="1200"/>
                <a:t>1</a:t>
              </a:r>
              <a:r>
                <a:rPr lang="zh-CN" altLang="en-US" sz="1200"/>
                <a:t>不同的是对事物开始概念化，即能够根据常用物品的用途大致进行操作，也能够理解事物的状况。按水平的高低。</a:t>
              </a:r>
            </a:p>
          </p:txBody>
        </p:sp>
      </p:grpSp>
      <p:grpSp>
        <p:nvGrpSpPr>
          <p:cNvPr id="36" name="Group 18"/>
          <p:cNvGrpSpPr>
            <a:grpSpLocks/>
          </p:cNvGrpSpPr>
          <p:nvPr/>
        </p:nvGrpSpPr>
        <p:grpSpPr bwMode="auto">
          <a:xfrm>
            <a:off x="1212850" y="3729038"/>
            <a:ext cx="2219325" cy="1260475"/>
            <a:chOff x="1679271" y="2220559"/>
            <a:chExt cx="2959965" cy="1680164"/>
          </a:xfrm>
        </p:grpSpPr>
        <p:sp>
          <p:nvSpPr>
            <p:cNvPr id="78866" name="Text Placeholder 2"/>
            <p:cNvSpPr txBox="1">
              <a:spLocks noChangeArrowheads="1"/>
            </p:cNvSpPr>
            <p:nvPr/>
          </p:nvSpPr>
          <p:spPr bwMode="auto">
            <a:xfrm>
              <a:off x="2625698" y="2220559"/>
              <a:ext cx="2013538" cy="261943"/>
            </a:xfrm>
            <a:prstGeom prst="rect">
              <a:avLst/>
            </a:prstGeom>
            <a:noFill/>
            <a:ln w="9525">
              <a:noFill/>
              <a:miter lim="800000"/>
              <a:headEnd/>
              <a:tailEnd/>
            </a:ln>
          </p:spPr>
          <p:txBody>
            <a:bodyPr anchor="ctr"/>
            <a:lstStyle/>
            <a:p>
              <a:pPr marL="457200" indent="-457200" algn="r"/>
              <a:r>
                <a:rPr lang="zh-CN" altLang="en-GB" sz="1400" b="1"/>
                <a:t>阶段</a:t>
              </a:r>
              <a:r>
                <a:rPr lang="en-US" altLang="zh-CN" sz="1400" b="1"/>
                <a:t>3</a:t>
              </a:r>
              <a:endParaRPr lang="en-GB" sz="1400" b="1"/>
            </a:p>
          </p:txBody>
        </p:sp>
        <p:sp>
          <p:nvSpPr>
            <p:cNvPr id="41" name="TextBox 20"/>
            <p:cNvSpPr txBox="1"/>
            <p:nvPr/>
          </p:nvSpPr>
          <p:spPr>
            <a:xfrm>
              <a:off x="1679271" y="2561246"/>
              <a:ext cx="2879508" cy="1339477"/>
            </a:xfrm>
            <a:prstGeom prst="rect">
              <a:avLst/>
            </a:prstGeom>
            <a:noFill/>
          </p:spPr>
          <p:txBody>
            <a:bodyPr lIns="0" tIns="0" rIns="0" bIns="0">
              <a:spAutoFit/>
            </a:bodyPr>
            <a:lstStyle/>
            <a:p>
              <a:pPr defTabSz="1087438"/>
              <a:r>
                <a:rPr lang="zh-CN" altLang="en-US" sz="1200"/>
                <a:t>此为事物的符号阶段，符号形式与指示内容关系出现分化。语言符号大致分为两个阶段，即手势语阶段（阶段</a:t>
              </a:r>
              <a:r>
                <a:rPr lang="en-US" altLang="zh-CN" sz="1200"/>
                <a:t>3-1</a:t>
              </a:r>
              <a:r>
                <a:rPr lang="zh-CN" altLang="en-US" sz="1200"/>
                <a:t>，手势符号阶段）及言语符号阶段</a:t>
              </a:r>
              <a:r>
                <a:rPr lang="zh-CN" altLang="en-US"/>
                <a:t> </a:t>
              </a:r>
            </a:p>
          </p:txBody>
        </p:sp>
      </p:grpSp>
      <p:grpSp>
        <p:nvGrpSpPr>
          <p:cNvPr id="42" name="Group 1"/>
          <p:cNvGrpSpPr>
            <a:grpSpLocks/>
          </p:cNvGrpSpPr>
          <p:nvPr/>
        </p:nvGrpSpPr>
        <p:grpSpPr bwMode="auto">
          <a:xfrm>
            <a:off x="3565525" y="1247775"/>
            <a:ext cx="950913" cy="3908425"/>
            <a:chOff x="4752322" y="1662430"/>
            <a:chExt cx="1269757" cy="5211794"/>
          </a:xfrm>
        </p:grpSpPr>
        <p:grpSp>
          <p:nvGrpSpPr>
            <p:cNvPr id="78869" name="Group 35"/>
            <p:cNvGrpSpPr>
              <a:grpSpLocks/>
            </p:cNvGrpSpPr>
            <p:nvPr/>
          </p:nvGrpSpPr>
          <p:grpSpPr bwMode="auto">
            <a:xfrm>
              <a:off x="4752322" y="1662430"/>
              <a:ext cx="1269757" cy="5211794"/>
              <a:chOff x="4752322" y="1646206"/>
              <a:chExt cx="1269757" cy="5211794"/>
            </a:xfrm>
          </p:grpSpPr>
          <p:sp>
            <p:nvSpPr>
              <p:cNvPr id="78870" name="Freeform 12"/>
              <p:cNvSpPr>
                <a:spLocks/>
              </p:cNvSpPr>
              <p:nvPr/>
            </p:nvSpPr>
            <p:spPr bwMode="auto">
              <a:xfrm rot="5400000">
                <a:off x="3459643" y="4295564"/>
                <a:ext cx="4753004" cy="371869"/>
              </a:xfrm>
              <a:custGeom>
                <a:avLst/>
                <a:gdLst>
                  <a:gd name="T0" fmla="*/ 0 w 1355"/>
                  <a:gd name="T1" fmla="*/ 371869 h 104"/>
                  <a:gd name="T2" fmla="*/ 0 w 1355"/>
                  <a:gd name="T3" fmla="*/ 75089 h 104"/>
                  <a:gd name="T4" fmla="*/ 91202 w 1355"/>
                  <a:gd name="T5" fmla="*/ 3576 h 104"/>
                  <a:gd name="T6" fmla="*/ 4753004 w 1355"/>
                  <a:gd name="T7" fmla="*/ 3576 h 104"/>
                  <a:gd name="T8" fmla="*/ 0 60000 65536"/>
                  <a:gd name="T9" fmla="*/ 0 60000 65536"/>
                  <a:gd name="T10" fmla="*/ 0 60000 65536"/>
                  <a:gd name="T11" fmla="*/ 0 60000 65536"/>
                  <a:gd name="T12" fmla="*/ 0 w 1355"/>
                  <a:gd name="T13" fmla="*/ 0 h 104"/>
                  <a:gd name="T14" fmla="*/ 1355 w 1355"/>
                  <a:gd name="T15" fmla="*/ 104 h 104"/>
                </a:gdLst>
                <a:ahLst/>
                <a:cxnLst>
                  <a:cxn ang="T8">
                    <a:pos x="T0" y="T1"/>
                  </a:cxn>
                  <a:cxn ang="T9">
                    <a:pos x="T2" y="T3"/>
                  </a:cxn>
                  <a:cxn ang="T10">
                    <a:pos x="T4" y="T5"/>
                  </a:cxn>
                  <a:cxn ang="T11">
                    <a:pos x="T6" y="T7"/>
                  </a:cxn>
                </a:cxnLst>
                <a:rect l="T12" t="T13" r="T14" b="T15"/>
                <a:pathLst>
                  <a:path w="1355" h="104">
                    <a:moveTo>
                      <a:pt x="0" y="104"/>
                    </a:moveTo>
                    <a:cubicBezTo>
                      <a:pt x="0" y="21"/>
                      <a:pt x="0" y="21"/>
                      <a:pt x="0" y="21"/>
                    </a:cubicBezTo>
                    <a:cubicBezTo>
                      <a:pt x="1" y="8"/>
                      <a:pt x="9" y="0"/>
                      <a:pt x="26" y="1"/>
                    </a:cubicBezTo>
                    <a:cubicBezTo>
                      <a:pt x="1355" y="1"/>
                      <a:pt x="1355" y="1"/>
                      <a:pt x="1355" y="1"/>
                    </a:cubicBezTo>
                  </a:path>
                </a:pathLst>
              </a:custGeom>
              <a:solidFill>
                <a:srgbClr val="FFFFFF"/>
              </a:solidFill>
              <a:ln w="85725" cap="flat">
                <a:solidFill>
                  <a:srgbClr val="FF7F7F"/>
                </a:solidFill>
                <a:prstDash val="solid"/>
                <a:miter lim="800000"/>
                <a:headEnd/>
                <a:tailEnd/>
              </a:ln>
            </p:spPr>
            <p:txBody>
              <a:bodyPr lIns="121882" tIns="60941" rIns="121882" bIns="60941"/>
              <a:lstStyle/>
              <a:p>
                <a:endParaRPr lang="zh-CN" altLang="en-US"/>
              </a:p>
            </p:txBody>
          </p:sp>
          <p:sp>
            <p:nvSpPr>
              <p:cNvPr id="78871" name="Oval 6"/>
              <p:cNvSpPr>
                <a:spLocks noChangeArrowheads="1"/>
              </p:cNvSpPr>
              <p:nvPr/>
            </p:nvSpPr>
            <p:spPr bwMode="auto">
              <a:xfrm rot="5400000">
                <a:off x="4750418" y="1648110"/>
                <a:ext cx="909643" cy="905834"/>
              </a:xfrm>
              <a:prstGeom prst="ellipse">
                <a:avLst/>
              </a:prstGeom>
              <a:solidFill>
                <a:srgbClr val="FF7F7F"/>
              </a:solidFill>
              <a:ln w="9525">
                <a:noFill/>
                <a:miter lim="800000"/>
                <a:headEnd/>
                <a:tailEnd/>
              </a:ln>
            </p:spPr>
            <p:txBody>
              <a:bodyPr lIns="121882" tIns="60941" rIns="121882" bIns="60941"/>
              <a:lstStyle/>
              <a:p>
                <a:endParaRPr lang="zh-CN" altLang="zh-CN">
                  <a:latin typeface="微软雅黑" pitchFamily="34" charset="-122"/>
                  <a:ea typeface="微软雅黑" pitchFamily="34" charset="-122"/>
                </a:endParaRPr>
              </a:p>
            </p:txBody>
          </p:sp>
        </p:grpSp>
        <p:sp>
          <p:nvSpPr>
            <p:cNvPr id="78872" name="Freeform 41"/>
            <p:cNvSpPr>
              <a:spLocks noEditPoints="1"/>
            </p:cNvSpPr>
            <p:nvPr/>
          </p:nvSpPr>
          <p:spPr bwMode="auto">
            <a:xfrm>
              <a:off x="4999703" y="1915262"/>
              <a:ext cx="358640" cy="403767"/>
            </a:xfrm>
            <a:custGeom>
              <a:avLst/>
              <a:gdLst>
                <a:gd name="T0" fmla="*/ 376824165 w 320"/>
                <a:gd name="T1" fmla="*/ 0 h 360"/>
                <a:gd name="T2" fmla="*/ 321556641 w 320"/>
                <a:gd name="T3" fmla="*/ 0 h 360"/>
                <a:gd name="T4" fmla="*/ 301459360 w 320"/>
                <a:gd name="T5" fmla="*/ 25159171 h 360"/>
                <a:gd name="T6" fmla="*/ 301459360 w 320"/>
                <a:gd name="T7" fmla="*/ 452854960 h 360"/>
                <a:gd name="T8" fmla="*/ 401945767 w 320"/>
                <a:gd name="T9" fmla="*/ 452854960 h 360"/>
                <a:gd name="T10" fmla="*/ 401945767 w 320"/>
                <a:gd name="T11" fmla="*/ 25159171 h 360"/>
                <a:gd name="T12" fmla="*/ 376824165 w 320"/>
                <a:gd name="T13" fmla="*/ 0 h 360"/>
                <a:gd name="T14" fmla="*/ 226094485 w 320"/>
                <a:gd name="T15" fmla="*/ 150951677 h 360"/>
                <a:gd name="T16" fmla="*/ 170826961 w 320"/>
                <a:gd name="T17" fmla="*/ 150951677 h 360"/>
                <a:gd name="T18" fmla="*/ 150729680 w 320"/>
                <a:gd name="T19" fmla="*/ 176110838 h 360"/>
                <a:gd name="T20" fmla="*/ 150729680 w 320"/>
                <a:gd name="T21" fmla="*/ 452854960 h 360"/>
                <a:gd name="T22" fmla="*/ 251216087 w 320"/>
                <a:gd name="T23" fmla="*/ 452854960 h 360"/>
                <a:gd name="T24" fmla="*/ 251216087 w 320"/>
                <a:gd name="T25" fmla="*/ 176110838 h 360"/>
                <a:gd name="T26" fmla="*/ 226094485 w 320"/>
                <a:gd name="T27" fmla="*/ 150951677 h 360"/>
                <a:gd name="T28" fmla="*/ 75364840 w 320"/>
                <a:gd name="T29" fmla="*/ 301903353 h 360"/>
                <a:gd name="T30" fmla="*/ 20097290 w 320"/>
                <a:gd name="T31" fmla="*/ 301903353 h 360"/>
                <a:gd name="T32" fmla="*/ 0 w 320"/>
                <a:gd name="T33" fmla="*/ 327062515 h 360"/>
                <a:gd name="T34" fmla="*/ 0 w 320"/>
                <a:gd name="T35" fmla="*/ 452854960 h 360"/>
                <a:gd name="T36" fmla="*/ 100486442 w 320"/>
                <a:gd name="T37" fmla="*/ 452854960 h 360"/>
                <a:gd name="T38" fmla="*/ 100486442 w 320"/>
                <a:gd name="T39" fmla="*/ 327062515 h 360"/>
                <a:gd name="T40" fmla="*/ 75364840 w 320"/>
                <a:gd name="T41" fmla="*/ 301903353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0"/>
                <a:gd name="T64" fmla="*/ 0 h 360"/>
                <a:gd name="T65" fmla="*/ 320 w 320"/>
                <a:gd name="T66" fmla="*/ 360 h 36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w="9525">
              <a:noFill/>
              <a:round/>
              <a:headEnd/>
              <a:tailEnd/>
            </a:ln>
          </p:spPr>
          <p:txBody>
            <a:bodyPr/>
            <a:lstStyle/>
            <a:p>
              <a:endParaRPr lang="zh-CN" altLang="en-US"/>
            </a:p>
          </p:txBody>
        </p:sp>
      </p:grpSp>
      <p:grpSp>
        <p:nvGrpSpPr>
          <p:cNvPr id="45" name="Group 2"/>
          <p:cNvGrpSpPr>
            <a:grpSpLocks/>
          </p:cNvGrpSpPr>
          <p:nvPr/>
        </p:nvGrpSpPr>
        <p:grpSpPr bwMode="auto">
          <a:xfrm>
            <a:off x="4586288" y="1266825"/>
            <a:ext cx="958850" cy="3889375"/>
            <a:chOff x="6114303" y="1689468"/>
            <a:chExt cx="1278087" cy="5184756"/>
          </a:xfrm>
        </p:grpSpPr>
        <p:grpSp>
          <p:nvGrpSpPr>
            <p:cNvPr id="78874" name="Group 40"/>
            <p:cNvGrpSpPr>
              <a:grpSpLocks/>
            </p:cNvGrpSpPr>
            <p:nvPr/>
          </p:nvGrpSpPr>
          <p:grpSpPr bwMode="auto">
            <a:xfrm>
              <a:off x="6114303" y="1689468"/>
              <a:ext cx="1278087" cy="5184756"/>
              <a:chOff x="6114303" y="1673244"/>
              <a:chExt cx="1278087" cy="5184756"/>
            </a:xfrm>
          </p:grpSpPr>
          <p:sp>
            <p:nvSpPr>
              <p:cNvPr id="46" name="Freeform 11"/>
              <p:cNvSpPr/>
              <p:nvPr/>
            </p:nvSpPr>
            <p:spPr bwMode="auto">
              <a:xfrm rot="5400000">
                <a:off x="3923991" y="4295266"/>
                <a:ext cx="4753046" cy="372423"/>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bg1">
                    <a:lumMod val="75000"/>
                  </a:schemeClr>
                </a:solidFill>
                <a:prstDash val="solid"/>
                <a:miter lim="800000"/>
              </a:ln>
            </p:spPr>
            <p:txBody>
              <a:bodyPr lIns="121882" tIns="60941" rIns="121882" bIns="60941"/>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47" name="Oval 43"/>
              <p:cNvSpPr>
                <a:spLocks noChangeArrowheads="1"/>
              </p:cNvSpPr>
              <p:nvPr/>
            </p:nvSpPr>
            <p:spPr bwMode="auto">
              <a:xfrm rot="5400000">
                <a:off x="6481395" y="1672226"/>
                <a:ext cx="909978" cy="912013"/>
              </a:xfrm>
              <a:prstGeom prst="ellipse">
                <a:avLst/>
              </a:prstGeom>
              <a:solidFill>
                <a:schemeClr val="bg1">
                  <a:lumMod val="75000"/>
                </a:schemeClr>
              </a:solidFill>
              <a:ln w="9525" cap="flat">
                <a:noFill/>
                <a:prstDash val="solid"/>
                <a:miter lim="800000"/>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a:latin typeface="微软雅黑" panose="020B0503020204020204" charset="-122"/>
                  <a:ea typeface="微软雅黑" panose="020B0503020204020204" charset="-122"/>
                </a:endParaRPr>
              </a:p>
            </p:txBody>
          </p:sp>
        </p:grpSp>
        <p:grpSp>
          <p:nvGrpSpPr>
            <p:cNvPr id="48" name="Group 44"/>
            <p:cNvGrpSpPr/>
            <p:nvPr/>
          </p:nvGrpSpPr>
          <p:grpSpPr>
            <a:xfrm>
              <a:off x="6741163" y="1918039"/>
              <a:ext cx="466477" cy="452289"/>
              <a:chOff x="4411266" y="2303265"/>
              <a:chExt cx="325040" cy="315154"/>
            </a:xfrm>
            <a:solidFill>
              <a:schemeClr val="bg1"/>
            </a:solidFill>
          </p:grpSpPr>
          <p:sp>
            <p:nvSpPr>
              <p:cNvPr id="49" name="Freeform 28"/>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p:spPr>
            <p:txBody>
              <a:bodyPr lIns="0" tIns="0" rIns="0" bIns="0"/>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50" name="Freeform 30"/>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p:spPr>
            <p:txBody>
              <a:bodyPr lIns="0" tIns="0" rIns="0" bIns="0"/>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grpSp>
      </p:grpSp>
      <p:grpSp>
        <p:nvGrpSpPr>
          <p:cNvPr id="51" name="Group 21"/>
          <p:cNvGrpSpPr>
            <a:grpSpLocks/>
          </p:cNvGrpSpPr>
          <p:nvPr/>
        </p:nvGrpSpPr>
        <p:grpSpPr bwMode="auto">
          <a:xfrm>
            <a:off x="3556000" y="2425700"/>
            <a:ext cx="876300" cy="2717800"/>
            <a:chOff x="4752322" y="3251265"/>
            <a:chExt cx="1169758" cy="3622960"/>
          </a:xfrm>
        </p:grpSpPr>
        <p:grpSp>
          <p:nvGrpSpPr>
            <p:cNvPr id="78879" name="Group 31"/>
            <p:cNvGrpSpPr>
              <a:grpSpLocks/>
            </p:cNvGrpSpPr>
            <p:nvPr/>
          </p:nvGrpSpPr>
          <p:grpSpPr bwMode="auto">
            <a:xfrm>
              <a:off x="4752322" y="3251265"/>
              <a:ext cx="1169758" cy="3622960"/>
              <a:chOff x="4752322" y="3235041"/>
              <a:chExt cx="1169758" cy="3622960"/>
            </a:xfrm>
          </p:grpSpPr>
          <p:sp>
            <p:nvSpPr>
              <p:cNvPr id="52" name="Freeform 14"/>
              <p:cNvSpPr/>
              <p:nvPr/>
            </p:nvSpPr>
            <p:spPr bwMode="auto">
              <a:xfrm rot="5400000">
                <a:off x="4201410" y="5137333"/>
                <a:ext cx="3170090" cy="271248"/>
              </a:xfrm>
              <a:custGeom>
                <a:avLst/>
                <a:gdLst>
                  <a:gd name="T0" fmla="*/ 0 w 959"/>
                  <a:gd name="T1" fmla="*/ 76 h 76"/>
                  <a:gd name="T2" fmla="*/ 0 w 959"/>
                  <a:gd name="T3" fmla="*/ 21 h 76"/>
                  <a:gd name="T4" fmla="*/ 18 w 959"/>
                  <a:gd name="T5" fmla="*/ 1 h 76"/>
                  <a:gd name="T6" fmla="*/ 959 w 959"/>
                  <a:gd name="T7" fmla="*/ 1 h 76"/>
                </a:gdLst>
                <a:ah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solidFill>
                <a:srgbClr val="FFFFFF"/>
              </a:solidFill>
              <a:ln w="85725" cap="flat">
                <a:solidFill>
                  <a:schemeClr val="bg1">
                    <a:lumMod val="75000"/>
                  </a:schemeClr>
                </a:solidFill>
                <a:prstDash val="solid"/>
                <a:miter lim="800000"/>
              </a:ln>
            </p:spPr>
            <p:txBody>
              <a:bodyPr lIns="121882" tIns="60941" rIns="121882" bIns="60941"/>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78881" name="Oval 8"/>
              <p:cNvSpPr>
                <a:spLocks noChangeArrowheads="1"/>
              </p:cNvSpPr>
              <p:nvPr/>
            </p:nvSpPr>
            <p:spPr bwMode="auto">
              <a:xfrm rot="5400000">
                <a:off x="4750431" y="3236932"/>
                <a:ext cx="909710" cy="905927"/>
              </a:xfrm>
              <a:prstGeom prst="ellipse">
                <a:avLst/>
              </a:prstGeom>
              <a:solidFill>
                <a:srgbClr val="BFBFBF"/>
              </a:solidFill>
              <a:ln w="9525">
                <a:noFill/>
                <a:miter lim="800000"/>
                <a:headEnd/>
                <a:tailEnd/>
              </a:ln>
            </p:spPr>
            <p:txBody>
              <a:bodyPr rot="10800000" vert="eaVert" lIns="121882" tIns="60941" rIns="121882" bIns="60941"/>
              <a:lstStyle/>
              <a:p>
                <a:endParaRPr lang="zh-CN" altLang="zh-CN">
                  <a:latin typeface="微软雅黑" pitchFamily="34" charset="-122"/>
                  <a:ea typeface="微软雅黑" pitchFamily="34" charset="-122"/>
                </a:endParaRPr>
              </a:p>
            </p:txBody>
          </p:sp>
        </p:grpSp>
        <p:sp>
          <p:nvSpPr>
            <p:cNvPr id="78882" name="Freeform 11"/>
            <p:cNvSpPr>
              <a:spLocks noEditPoints="1"/>
            </p:cNvSpPr>
            <p:nvPr/>
          </p:nvSpPr>
          <p:spPr bwMode="auto">
            <a:xfrm>
              <a:off x="4973379" y="3528968"/>
              <a:ext cx="411287" cy="365425"/>
            </a:xfrm>
            <a:custGeom>
              <a:avLst/>
              <a:gdLst>
                <a:gd name="T0" fmla="*/ 1252945757 w 134"/>
                <a:gd name="T1" fmla="*/ 150877543 h 119"/>
                <a:gd name="T2" fmla="*/ 1139897131 w 134"/>
                <a:gd name="T3" fmla="*/ 47149037 h 119"/>
                <a:gd name="T4" fmla="*/ 1083372818 w 134"/>
                <a:gd name="T5" fmla="*/ 47149037 h 119"/>
                <a:gd name="T6" fmla="*/ 1073953123 w 134"/>
                <a:gd name="T7" fmla="*/ 75437236 h 119"/>
                <a:gd name="T8" fmla="*/ 1045690966 w 134"/>
                <a:gd name="T9" fmla="*/ 84867655 h 119"/>
                <a:gd name="T10" fmla="*/ 1045690966 w 134"/>
                <a:gd name="T11" fmla="*/ 84867655 h 119"/>
                <a:gd name="T12" fmla="*/ 763072279 w 134"/>
                <a:gd name="T13" fmla="*/ 367761879 h 119"/>
                <a:gd name="T14" fmla="*/ 744229818 w 134"/>
                <a:gd name="T15" fmla="*/ 443202258 h 119"/>
                <a:gd name="T16" fmla="*/ 772491974 w 134"/>
                <a:gd name="T17" fmla="*/ 471490445 h 119"/>
                <a:gd name="T18" fmla="*/ 772491974 w 134"/>
                <a:gd name="T19" fmla="*/ 471490445 h 119"/>
                <a:gd name="T20" fmla="*/ 781911670 w 134"/>
                <a:gd name="T21" fmla="*/ 480920864 h 119"/>
                <a:gd name="T22" fmla="*/ 715967661 w 134"/>
                <a:gd name="T23" fmla="*/ 537500309 h 119"/>
                <a:gd name="T24" fmla="*/ 508715940 w 134"/>
                <a:gd name="T25" fmla="*/ 330043273 h 119"/>
                <a:gd name="T26" fmla="*/ 442768861 w 134"/>
                <a:gd name="T27" fmla="*/ 94298075 h 119"/>
                <a:gd name="T28" fmla="*/ 197832074 w 134"/>
                <a:gd name="T29" fmla="*/ 28288199 h 119"/>
                <a:gd name="T30" fmla="*/ 339142905 w 134"/>
                <a:gd name="T31" fmla="*/ 169735311 h 119"/>
                <a:gd name="T32" fmla="*/ 301461052 w 134"/>
                <a:gd name="T33" fmla="*/ 301755086 h 119"/>
                <a:gd name="T34" fmla="*/ 169572987 w 134"/>
                <a:gd name="T35" fmla="*/ 339473692 h 119"/>
                <a:gd name="T36" fmla="*/ 28262168 w 134"/>
                <a:gd name="T37" fmla="*/ 198026568 h 119"/>
                <a:gd name="T38" fmla="*/ 94206189 w 134"/>
                <a:gd name="T39" fmla="*/ 443202258 h 119"/>
                <a:gd name="T40" fmla="*/ 339142905 w 134"/>
                <a:gd name="T41" fmla="*/ 499778632 h 119"/>
                <a:gd name="T42" fmla="*/ 348562600 w 134"/>
                <a:gd name="T43" fmla="*/ 499778632 h 119"/>
                <a:gd name="T44" fmla="*/ 546397792 w 134"/>
                <a:gd name="T45" fmla="*/ 707235571 h 119"/>
                <a:gd name="T46" fmla="*/ 357985365 w 134"/>
                <a:gd name="T47" fmla="*/ 905262284 h 119"/>
                <a:gd name="T48" fmla="*/ 339142905 w 134"/>
                <a:gd name="T49" fmla="*/ 895831865 h 119"/>
                <a:gd name="T50" fmla="*/ 292038287 w 134"/>
                <a:gd name="T51" fmla="*/ 933550471 h 119"/>
                <a:gd name="T52" fmla="*/ 197832074 w 134"/>
                <a:gd name="T53" fmla="*/ 1084427966 h 119"/>
                <a:gd name="T54" fmla="*/ 216674583 w 134"/>
                <a:gd name="T55" fmla="*/ 1103285733 h 119"/>
                <a:gd name="T56" fmla="*/ 367405061 w 134"/>
                <a:gd name="T57" fmla="*/ 1008987683 h 119"/>
                <a:gd name="T58" fmla="*/ 405087009 w 134"/>
                <a:gd name="T59" fmla="*/ 952411309 h 119"/>
                <a:gd name="T60" fmla="*/ 395667218 w 134"/>
                <a:gd name="T61" fmla="*/ 942980890 h 119"/>
                <a:gd name="T62" fmla="*/ 593499340 w 134"/>
                <a:gd name="T63" fmla="*/ 754384597 h 119"/>
                <a:gd name="T64" fmla="*/ 923222645 w 134"/>
                <a:gd name="T65" fmla="*/ 1084427966 h 119"/>
                <a:gd name="T66" fmla="*/ 1008009114 w 134"/>
                <a:gd name="T67" fmla="*/ 1122146572 h 119"/>
                <a:gd name="T68" fmla="*/ 1092792514 w 134"/>
                <a:gd name="T69" fmla="*/ 1084427966 h 119"/>
                <a:gd name="T70" fmla="*/ 1092792514 w 134"/>
                <a:gd name="T71" fmla="*/ 914689632 h 119"/>
                <a:gd name="T72" fmla="*/ 763072279 w 134"/>
                <a:gd name="T73" fmla="*/ 584646263 h 119"/>
                <a:gd name="T74" fmla="*/ 819596784 w 134"/>
                <a:gd name="T75" fmla="*/ 528069889 h 119"/>
                <a:gd name="T76" fmla="*/ 847858940 w 134"/>
                <a:gd name="T77" fmla="*/ 556358076 h 119"/>
                <a:gd name="T78" fmla="*/ 923222645 w 134"/>
                <a:gd name="T79" fmla="*/ 537500309 h 119"/>
                <a:gd name="T80" fmla="*/ 1205841140 w 134"/>
                <a:gd name="T81" fmla="*/ 245175642 h 119"/>
                <a:gd name="T82" fmla="*/ 1205841140 w 134"/>
                <a:gd name="T83" fmla="*/ 245175642 h 119"/>
                <a:gd name="T84" fmla="*/ 1205841140 w 134"/>
                <a:gd name="T85" fmla="*/ 245175642 h 119"/>
                <a:gd name="T86" fmla="*/ 1215260836 w 134"/>
                <a:gd name="T87" fmla="*/ 216884384 h 119"/>
                <a:gd name="T88" fmla="*/ 1252945757 w 134"/>
                <a:gd name="T89" fmla="*/ 207457036 h 119"/>
                <a:gd name="T90" fmla="*/ 1252945757 w 134"/>
                <a:gd name="T91" fmla="*/ 150877543 h 119"/>
                <a:gd name="T92" fmla="*/ 1017428810 w 134"/>
                <a:gd name="T93" fmla="*/ 971269077 h 119"/>
                <a:gd name="T94" fmla="*/ 1064533427 w 134"/>
                <a:gd name="T95" fmla="*/ 1018418102 h 119"/>
                <a:gd name="T96" fmla="*/ 1017428810 w 134"/>
                <a:gd name="T97" fmla="*/ 1065567127 h 119"/>
                <a:gd name="T98" fmla="*/ 970327262 w 134"/>
                <a:gd name="T99" fmla="*/ 1018418102 h 119"/>
                <a:gd name="T100" fmla="*/ 1017428810 w 134"/>
                <a:gd name="T101" fmla="*/ 971269077 h 119"/>
                <a:gd name="T102" fmla="*/ 857278636 w 134"/>
                <a:gd name="T103" fmla="*/ 386622718 h 119"/>
                <a:gd name="T104" fmla="*/ 838436175 w 134"/>
                <a:gd name="T105" fmla="*/ 367761879 h 119"/>
                <a:gd name="T106" fmla="*/ 1055110662 w 134"/>
                <a:gd name="T107" fmla="*/ 160307962 h 119"/>
                <a:gd name="T108" fmla="*/ 1073953123 w 134"/>
                <a:gd name="T109" fmla="*/ 179165730 h 119"/>
                <a:gd name="T110" fmla="*/ 857278636 w 134"/>
                <a:gd name="T111" fmla="*/ 386622718 h 119"/>
                <a:gd name="T112" fmla="*/ 923222645 w 134"/>
                <a:gd name="T113" fmla="*/ 452629607 h 119"/>
                <a:gd name="T114" fmla="*/ 904380184 w 134"/>
                <a:gd name="T115" fmla="*/ 443202258 h 119"/>
                <a:gd name="T116" fmla="*/ 1121054671 w 134"/>
                <a:gd name="T117" fmla="*/ 226314803 h 119"/>
                <a:gd name="T118" fmla="*/ 1139897131 w 134"/>
                <a:gd name="T119" fmla="*/ 245175642 h 119"/>
                <a:gd name="T120" fmla="*/ 923222645 w 134"/>
                <a:gd name="T121" fmla="*/ 452629607 h 1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4"/>
                <a:gd name="T184" fmla="*/ 0 h 119"/>
                <a:gd name="T185" fmla="*/ 134 w 134"/>
                <a:gd name="T186" fmla="*/ 119 h 11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w="9525">
              <a:noFill/>
              <a:round/>
              <a:headEnd/>
              <a:tailEnd/>
            </a:ln>
          </p:spPr>
          <p:txBody>
            <a:bodyPr lIns="121882" tIns="60941" rIns="121882" bIns="60941"/>
            <a:lstStyle/>
            <a:p>
              <a:endParaRPr lang="zh-CN" altLang="en-US"/>
            </a:p>
          </p:txBody>
        </p:sp>
      </p:grpSp>
      <p:grpSp>
        <p:nvGrpSpPr>
          <p:cNvPr id="54" name="Group 22"/>
          <p:cNvGrpSpPr>
            <a:grpSpLocks/>
          </p:cNvGrpSpPr>
          <p:nvPr/>
        </p:nvGrpSpPr>
        <p:grpSpPr bwMode="auto">
          <a:xfrm>
            <a:off x="4660900" y="2419350"/>
            <a:ext cx="884238" cy="2736850"/>
            <a:chOff x="6214302" y="3224225"/>
            <a:chExt cx="1178088" cy="3649999"/>
          </a:xfrm>
        </p:grpSpPr>
        <p:grpSp>
          <p:nvGrpSpPr>
            <p:cNvPr id="78884" name="Group 50"/>
            <p:cNvGrpSpPr>
              <a:grpSpLocks/>
            </p:cNvGrpSpPr>
            <p:nvPr/>
          </p:nvGrpSpPr>
          <p:grpSpPr bwMode="auto">
            <a:xfrm>
              <a:off x="6214302" y="3224225"/>
              <a:ext cx="1178088" cy="3649999"/>
              <a:chOff x="6214302" y="3208001"/>
              <a:chExt cx="1178088" cy="3649999"/>
            </a:xfrm>
          </p:grpSpPr>
          <p:sp>
            <p:nvSpPr>
              <p:cNvPr id="78885" name="Freeform 13"/>
              <p:cNvSpPr>
                <a:spLocks/>
              </p:cNvSpPr>
              <p:nvPr/>
            </p:nvSpPr>
            <p:spPr bwMode="auto">
              <a:xfrm rot="5400000">
                <a:off x="4764786" y="5136986"/>
                <a:ext cx="3170530" cy="271500"/>
              </a:xfrm>
              <a:custGeom>
                <a:avLst/>
                <a:gdLst>
                  <a:gd name="T0" fmla="*/ 0 w 959"/>
                  <a:gd name="T1" fmla="*/ 0 h 76"/>
                  <a:gd name="T2" fmla="*/ 0 w 959"/>
                  <a:gd name="T3" fmla="*/ 196480 h 76"/>
                  <a:gd name="T4" fmla="*/ 59509 w 959"/>
                  <a:gd name="T5" fmla="*/ 271500 h 76"/>
                  <a:gd name="T6" fmla="*/ 3170530 w 959"/>
                  <a:gd name="T7" fmla="*/ 271500 h 76"/>
                  <a:gd name="T8" fmla="*/ 0 60000 65536"/>
                  <a:gd name="T9" fmla="*/ 0 60000 65536"/>
                  <a:gd name="T10" fmla="*/ 0 60000 65536"/>
                  <a:gd name="T11" fmla="*/ 0 60000 65536"/>
                  <a:gd name="T12" fmla="*/ 0 w 959"/>
                  <a:gd name="T13" fmla="*/ 0 h 76"/>
                  <a:gd name="T14" fmla="*/ 959 w 959"/>
                  <a:gd name="T15" fmla="*/ 76 h 76"/>
                </a:gdLst>
                <a:ahLst/>
                <a:cxnLst>
                  <a:cxn ang="T8">
                    <a:pos x="T0" y="T1"/>
                  </a:cxn>
                  <a:cxn ang="T9">
                    <a:pos x="T2" y="T3"/>
                  </a:cxn>
                  <a:cxn ang="T10">
                    <a:pos x="T4" y="T5"/>
                  </a:cxn>
                  <a:cxn ang="T11">
                    <a:pos x="T6" y="T7"/>
                  </a:cxn>
                </a:cxnLst>
                <a:rect l="T12" t="T13" r="T14" b="T15"/>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rgbClr val="FF7F7F"/>
                </a:solidFill>
                <a:prstDash val="solid"/>
                <a:miter lim="800000"/>
                <a:headEnd/>
                <a:tailEnd/>
              </a:ln>
            </p:spPr>
            <p:txBody>
              <a:bodyPr lIns="121882" tIns="60941" rIns="121882" bIns="60941"/>
              <a:lstStyle/>
              <a:p>
                <a:endParaRPr lang="zh-CN" altLang="en-US"/>
              </a:p>
            </p:txBody>
          </p:sp>
          <p:sp>
            <p:nvSpPr>
              <p:cNvPr id="78886" name="Oval 7"/>
              <p:cNvSpPr>
                <a:spLocks noChangeArrowheads="1"/>
              </p:cNvSpPr>
              <p:nvPr/>
            </p:nvSpPr>
            <p:spPr bwMode="auto">
              <a:xfrm rot="5400000">
                <a:off x="6481060" y="3206392"/>
                <a:ext cx="909721" cy="912939"/>
              </a:xfrm>
              <a:prstGeom prst="ellipse">
                <a:avLst/>
              </a:prstGeom>
              <a:solidFill>
                <a:srgbClr val="FF7F7F"/>
              </a:solidFill>
              <a:ln w="9525">
                <a:noFill/>
                <a:miter lim="800000"/>
                <a:headEnd/>
                <a:tailEnd/>
              </a:ln>
            </p:spPr>
            <p:txBody>
              <a:bodyPr lIns="121882" tIns="60941" rIns="121882" bIns="60941"/>
              <a:lstStyle/>
              <a:p>
                <a:endParaRPr lang="zh-CN" altLang="zh-CN">
                  <a:latin typeface="微软雅黑" pitchFamily="34" charset="-122"/>
                  <a:ea typeface="微软雅黑" pitchFamily="34" charset="-122"/>
                </a:endParaRPr>
              </a:p>
            </p:txBody>
          </p:sp>
        </p:grpSp>
        <p:grpSp>
          <p:nvGrpSpPr>
            <p:cNvPr id="55" name="Group 52"/>
            <p:cNvGrpSpPr/>
            <p:nvPr/>
          </p:nvGrpSpPr>
          <p:grpSpPr>
            <a:xfrm>
              <a:off x="6710566" y="3429000"/>
              <a:ext cx="447462" cy="496920"/>
              <a:chOff x="7502526" y="2405063"/>
              <a:chExt cx="301625" cy="334964"/>
            </a:xfrm>
            <a:solidFill>
              <a:schemeClr val="bg1"/>
            </a:solidFill>
          </p:grpSpPr>
          <p:sp>
            <p:nvSpPr>
              <p:cNvPr id="58" name="Freeform 112"/>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59"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60" name="Freeform 114"/>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61" name="Freeform 115"/>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62" name="Freeform 116"/>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64" name="Freeform 117"/>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66" name="Freeform 118"/>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sp>
            <p:nvSpPr>
              <p:cNvPr id="67" name="Freeform 119"/>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p:spPr>
            <p:txBody>
              <a:bodyPr/>
              <a:lstStyle/>
              <a:p>
                <a:pPr defTabSz="685165" fontAlgn="auto">
                  <a:spcBef>
                    <a:spcPts val="0"/>
                  </a:spcBef>
                  <a:spcAft>
                    <a:spcPts val="0"/>
                  </a:spcAft>
                  <a:defRPr/>
                </a:pPr>
                <a:endParaRPr lang="en-US">
                  <a:latin typeface="微软雅黑" panose="020B0503020204020204" charset="-122"/>
                  <a:ea typeface="微软雅黑" panose="020B0503020204020204" charset="-122"/>
                </a:endParaRPr>
              </a:p>
            </p:txBody>
          </p:sp>
        </p:grpSp>
      </p:grpSp>
      <p:grpSp>
        <p:nvGrpSpPr>
          <p:cNvPr id="63" name="Group 23"/>
          <p:cNvGrpSpPr>
            <a:grpSpLocks/>
          </p:cNvGrpSpPr>
          <p:nvPr/>
        </p:nvGrpSpPr>
        <p:grpSpPr bwMode="auto">
          <a:xfrm>
            <a:off x="3565525" y="3684588"/>
            <a:ext cx="798513" cy="1471612"/>
            <a:chOff x="4752324" y="4911075"/>
            <a:chExt cx="1066423" cy="1963149"/>
          </a:xfrm>
        </p:grpSpPr>
        <p:grpSp>
          <p:nvGrpSpPr>
            <p:cNvPr id="78889" name="Group 45"/>
            <p:cNvGrpSpPr>
              <a:grpSpLocks/>
            </p:cNvGrpSpPr>
            <p:nvPr/>
          </p:nvGrpSpPr>
          <p:grpSpPr bwMode="auto">
            <a:xfrm>
              <a:off x="4752324" y="4911075"/>
              <a:ext cx="1066423" cy="1963149"/>
              <a:chOff x="4752324" y="4894851"/>
              <a:chExt cx="1066423" cy="1963149"/>
            </a:xfrm>
          </p:grpSpPr>
          <p:sp>
            <p:nvSpPr>
              <p:cNvPr id="78890" name="Freeform 16"/>
              <p:cNvSpPr>
                <a:spLocks/>
              </p:cNvSpPr>
              <p:nvPr/>
            </p:nvSpPr>
            <p:spPr bwMode="auto">
              <a:xfrm rot="5400000">
                <a:off x="4980068" y="6019321"/>
                <a:ext cx="1508893" cy="168466"/>
              </a:xfrm>
              <a:custGeom>
                <a:avLst/>
                <a:gdLst>
                  <a:gd name="T0" fmla="*/ 0 w 552"/>
                  <a:gd name="T1" fmla="*/ 168466 h 47"/>
                  <a:gd name="T2" fmla="*/ 0 w 552"/>
                  <a:gd name="T3" fmla="*/ 75272 h 47"/>
                  <a:gd name="T4" fmla="*/ 30069 w 552"/>
                  <a:gd name="T5" fmla="*/ 0 h 47"/>
                  <a:gd name="T6" fmla="*/ 1508893 w 552"/>
                  <a:gd name="T7" fmla="*/ 0 h 47"/>
                  <a:gd name="T8" fmla="*/ 0 60000 65536"/>
                  <a:gd name="T9" fmla="*/ 0 60000 65536"/>
                  <a:gd name="T10" fmla="*/ 0 60000 65536"/>
                  <a:gd name="T11" fmla="*/ 0 60000 65536"/>
                  <a:gd name="T12" fmla="*/ 0 w 552"/>
                  <a:gd name="T13" fmla="*/ 0 h 47"/>
                  <a:gd name="T14" fmla="*/ 552 w 552"/>
                  <a:gd name="T15" fmla="*/ 47 h 47"/>
                </a:gdLst>
                <a:ahLst/>
                <a:cxnLst>
                  <a:cxn ang="T8">
                    <a:pos x="T0" y="T1"/>
                  </a:cxn>
                  <a:cxn ang="T9">
                    <a:pos x="T2" y="T3"/>
                  </a:cxn>
                  <a:cxn ang="T10">
                    <a:pos x="T4" y="T5"/>
                  </a:cxn>
                  <a:cxn ang="T11">
                    <a:pos x="T6" y="T7"/>
                  </a:cxn>
                </a:cxnLst>
                <a:rect l="T12" t="T13" r="T14" b="T15"/>
                <a:pathLst>
                  <a:path w="552" h="47">
                    <a:moveTo>
                      <a:pt x="0" y="47"/>
                    </a:moveTo>
                    <a:cubicBezTo>
                      <a:pt x="0" y="21"/>
                      <a:pt x="0" y="21"/>
                      <a:pt x="0" y="21"/>
                    </a:cubicBezTo>
                    <a:cubicBezTo>
                      <a:pt x="0" y="7"/>
                      <a:pt x="4" y="0"/>
                      <a:pt x="11" y="0"/>
                    </a:cubicBezTo>
                    <a:cubicBezTo>
                      <a:pt x="552" y="0"/>
                      <a:pt x="552" y="0"/>
                      <a:pt x="552" y="0"/>
                    </a:cubicBezTo>
                  </a:path>
                </a:pathLst>
              </a:custGeom>
              <a:solidFill>
                <a:srgbClr val="FFFFFF"/>
              </a:solidFill>
              <a:ln w="85725" cap="flat">
                <a:solidFill>
                  <a:srgbClr val="FF7F7F"/>
                </a:solidFill>
                <a:prstDash val="solid"/>
                <a:miter lim="800000"/>
                <a:headEnd/>
                <a:tailEnd/>
              </a:ln>
            </p:spPr>
            <p:txBody>
              <a:bodyPr lIns="121882" tIns="60941" rIns="121882" bIns="60941"/>
              <a:lstStyle/>
              <a:p>
                <a:endParaRPr lang="zh-CN" altLang="en-US"/>
              </a:p>
            </p:txBody>
          </p:sp>
          <p:sp>
            <p:nvSpPr>
              <p:cNvPr id="78891" name="Oval 10"/>
              <p:cNvSpPr>
                <a:spLocks noChangeArrowheads="1"/>
              </p:cNvSpPr>
              <p:nvPr/>
            </p:nvSpPr>
            <p:spPr bwMode="auto">
              <a:xfrm rot="5400000">
                <a:off x="4751813" y="4895362"/>
                <a:ext cx="906925" cy="905903"/>
              </a:xfrm>
              <a:prstGeom prst="ellipse">
                <a:avLst/>
              </a:prstGeom>
              <a:solidFill>
                <a:srgbClr val="FF7F7F"/>
              </a:solidFill>
              <a:ln w="9525">
                <a:noFill/>
                <a:miter lim="800000"/>
                <a:headEnd/>
                <a:tailEnd/>
              </a:ln>
            </p:spPr>
            <p:txBody>
              <a:bodyPr lIns="121882" tIns="60941" rIns="121882" bIns="60941"/>
              <a:lstStyle/>
              <a:p>
                <a:endParaRPr lang="zh-CN" altLang="zh-CN">
                  <a:latin typeface="微软雅黑" pitchFamily="34" charset="-122"/>
                  <a:ea typeface="微软雅黑" pitchFamily="34" charset="-122"/>
                </a:endParaRPr>
              </a:p>
            </p:txBody>
          </p:sp>
        </p:grpSp>
        <p:sp>
          <p:nvSpPr>
            <p:cNvPr id="78892" name="Freeform 18"/>
            <p:cNvSpPr>
              <a:spLocks/>
            </p:cNvSpPr>
            <p:nvPr/>
          </p:nvSpPr>
          <p:spPr bwMode="auto">
            <a:xfrm>
              <a:off x="5014047" y="5144797"/>
              <a:ext cx="413624" cy="413623"/>
            </a:xfrm>
            <a:custGeom>
              <a:avLst/>
              <a:gdLst>
                <a:gd name="T0" fmla="*/ 351146119 w 360"/>
                <a:gd name="T1" fmla="*/ 475233277 h 360"/>
                <a:gd name="T2" fmla="*/ 388109156 w 360"/>
                <a:gd name="T3" fmla="*/ 436950184 h 360"/>
                <a:gd name="T4" fmla="*/ 323424129 w 360"/>
                <a:gd name="T5" fmla="*/ 204614705 h 360"/>
                <a:gd name="T6" fmla="*/ 419791595 w 360"/>
                <a:gd name="T7" fmla="*/ 108247436 h 360"/>
                <a:gd name="T8" fmla="*/ 448833734 w 360"/>
                <a:gd name="T9" fmla="*/ 25081640 h 360"/>
                <a:gd name="T10" fmla="*/ 366987913 w 360"/>
                <a:gd name="T11" fmla="*/ 55443864 h 360"/>
                <a:gd name="T12" fmla="*/ 270620376 w 360"/>
                <a:gd name="T13" fmla="*/ 151811151 h 360"/>
                <a:gd name="T14" fmla="*/ 36963046 w 360"/>
                <a:gd name="T15" fmla="*/ 85806098 h 360"/>
                <a:gd name="T16" fmla="*/ 0 w 360"/>
                <a:gd name="T17" fmla="*/ 124089192 h 360"/>
                <a:gd name="T18" fmla="*/ 195374153 w 360"/>
                <a:gd name="T19" fmla="*/ 227056043 h 360"/>
                <a:gd name="T20" fmla="*/ 129370090 w 360"/>
                <a:gd name="T21" fmla="*/ 293061060 h 360"/>
                <a:gd name="T22" fmla="*/ 50163400 w 360"/>
                <a:gd name="T23" fmla="*/ 298340496 h 360"/>
                <a:gd name="T24" fmla="*/ 11881350 w 360"/>
                <a:gd name="T25" fmla="*/ 335303515 h 360"/>
                <a:gd name="T26" fmla="*/ 105607399 w 360"/>
                <a:gd name="T27" fmla="*/ 369626170 h 360"/>
                <a:gd name="T28" fmla="*/ 138609987 w 360"/>
                <a:gd name="T29" fmla="*/ 462031814 h 360"/>
                <a:gd name="T30" fmla="*/ 176893209 w 360"/>
                <a:gd name="T31" fmla="*/ 425070016 h 360"/>
                <a:gd name="T32" fmla="*/ 180853658 w 360"/>
                <a:gd name="T33" fmla="*/ 345864685 h 360"/>
                <a:gd name="T34" fmla="*/ 248178983 w 360"/>
                <a:gd name="T35" fmla="*/ 278539450 h 360"/>
                <a:gd name="T36" fmla="*/ 351146119 w 360"/>
                <a:gd name="T37" fmla="*/ 47523327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0"/>
                <a:gd name="T58" fmla="*/ 0 h 360"/>
                <a:gd name="T59" fmla="*/ 360 w 360"/>
                <a:gd name="T60" fmla="*/ 360 h 36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w="9525">
              <a:noFill/>
              <a:round/>
              <a:headEnd/>
              <a:tailEnd/>
            </a:ln>
          </p:spPr>
          <p:txBody>
            <a:bodyPr/>
            <a:lstStyle/>
            <a:p>
              <a:endParaRPr lang="zh-CN" altLang="en-US"/>
            </a:p>
          </p:txBody>
        </p:sp>
      </p:grpSp>
      <p:grpSp>
        <p:nvGrpSpPr>
          <p:cNvPr id="5" name="组合 4"/>
          <p:cNvGrpSpPr>
            <a:grpSpLocks/>
          </p:cNvGrpSpPr>
          <p:nvPr/>
        </p:nvGrpSpPr>
        <p:grpSpPr bwMode="auto">
          <a:xfrm>
            <a:off x="193675" y="0"/>
            <a:ext cx="8342313" cy="366713"/>
            <a:chOff x="162802" y="93745"/>
            <a:chExt cx="11122990" cy="541458"/>
          </a:xfrm>
        </p:grpSpPr>
        <p:sp>
          <p:nvSpPr>
            <p:cNvPr id="78894" name="文本框 6"/>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78895" name="组合 12"/>
            <p:cNvGrpSpPr>
              <a:grpSpLocks/>
            </p:cNvGrpSpPr>
            <p:nvPr/>
          </p:nvGrpSpPr>
          <p:grpSpPr bwMode="auto">
            <a:xfrm>
              <a:off x="162802" y="166462"/>
              <a:ext cx="729287" cy="445249"/>
              <a:chOff x="7304087" y="2360613"/>
              <a:chExt cx="1001487" cy="611434"/>
            </a:xfrm>
          </p:grpSpPr>
          <p:sp>
            <p:nvSpPr>
              <p:cNvPr id="15" name="对角圆角矩形 14"/>
              <p:cNvSpPr/>
              <p:nvPr/>
            </p:nvSpPr>
            <p:spPr>
              <a:xfrm>
                <a:off x="7304087" y="2360540"/>
                <a:ext cx="1002802"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8897" name="图片 15"/>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78898" name="Rectangle 50"/>
          <p:cNvSpPr>
            <a:spLocks noChangeArrowheads="1"/>
          </p:cNvSpPr>
          <p:nvPr/>
        </p:nvSpPr>
        <p:spPr bwMode="auto">
          <a:xfrm>
            <a:off x="696913" y="419100"/>
            <a:ext cx="3422650" cy="366713"/>
          </a:xfrm>
          <a:prstGeom prst="rect">
            <a:avLst/>
          </a:prstGeom>
          <a:noFill/>
          <a:ln w="9525">
            <a:noFill/>
            <a:miter lim="800000"/>
            <a:headEnd/>
            <a:tailEnd/>
          </a:ln>
          <a:effectLst/>
        </p:spPr>
        <p:txBody>
          <a:bodyPr wrap="none" anchor="ctr">
            <a:spAutoFit/>
          </a:bodyPr>
          <a:lstStyle/>
          <a:p>
            <a:r>
              <a:rPr lang="zh-CN" altLang="en-US"/>
              <a:t>三、语言发育迟缓的评定方法</a:t>
            </a:r>
          </a:p>
        </p:txBody>
      </p:sp>
    </p:spTree>
  </p:cSld>
  <p:clrMapOvr>
    <a:masterClrMapping/>
  </p:clrMapOvr>
  <p:transition advTm="1919">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500"/>
                                        <p:tgtEl>
                                          <p:spTgt spid="4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down)">
                                      <p:cBhvr>
                                        <p:cTn id="29" dur="500"/>
                                        <p:tgtEl>
                                          <p:spTgt spid="51"/>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wipe(down)">
                                      <p:cBhvr>
                                        <p:cTn id="37" dur="500"/>
                                        <p:tgtEl>
                                          <p:spTgt spid="54"/>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par>
                          <p:cTn id="42" fill="hold">
                            <p:stCondLst>
                              <p:cond delay="4500"/>
                            </p:stCondLst>
                            <p:childTnLst>
                              <p:par>
                                <p:cTn id="43" presetID="22" presetClass="entr" presetSubtype="4"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down)">
                                      <p:cBhvr>
                                        <p:cTn id="45" dur="500"/>
                                        <p:tgtEl>
                                          <p:spTgt spid="63"/>
                                        </p:tgtEl>
                                      </p:cBhvr>
                                    </p:animEffec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par>
                          <p:cTn id="50" fill="hold">
                            <p:stCondLst>
                              <p:cond delay="5500"/>
                            </p:stCondLst>
                            <p:childTnLst>
                              <p:par>
                                <p:cTn id="51" presetID="10"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1088" y="1727200"/>
            <a:ext cx="7061200" cy="2838450"/>
          </a:xfrm>
          <a:prstGeom prst="rect">
            <a:avLst/>
          </a:prstGeom>
        </p:spPr>
        <p:txBody>
          <a:bodyPr>
            <a:spAutoFit/>
          </a:bodyPr>
          <a:lstStyle/>
          <a:p>
            <a:pPr indent="355600"/>
            <a:r>
              <a:rPr lang="zh-CN" altLang="en-US" b="1"/>
              <a:t>表</a:t>
            </a:r>
            <a:r>
              <a:rPr lang="en-US" altLang="zh-CN" b="1"/>
              <a:t>3-1  </a:t>
            </a:r>
            <a:r>
              <a:rPr lang="zh-CN" altLang="en-US" b="1"/>
              <a:t>符号形式</a:t>
            </a:r>
            <a:r>
              <a:rPr lang="en-US" altLang="zh-CN" b="1"/>
              <a:t>--</a:t>
            </a:r>
            <a:r>
              <a:rPr lang="zh-CN" altLang="en-US" b="1"/>
              <a:t>指示内容的关系及年龄可通过阶段</a:t>
            </a:r>
          </a:p>
          <a:p>
            <a:pPr indent="355600"/>
            <a:r>
              <a:rPr lang="en-US" altLang="zh-CN"/>
              <a:t>——————————————————————</a:t>
            </a:r>
          </a:p>
          <a:p>
            <a:pPr indent="355600"/>
            <a:r>
              <a:rPr lang="en-US" altLang="zh-CN"/>
              <a:t>    </a:t>
            </a:r>
            <a:r>
              <a:rPr lang="zh-CN" altLang="en-US"/>
              <a:t>年龄         阶段    内容</a:t>
            </a:r>
          </a:p>
          <a:p>
            <a:pPr indent="355600"/>
            <a:r>
              <a:rPr lang="en-US" altLang="zh-CN"/>
              <a:t>——————————————————————</a:t>
            </a:r>
          </a:p>
          <a:p>
            <a:pPr indent="355600"/>
            <a:r>
              <a:rPr lang="en-US" altLang="zh-CN"/>
              <a:t>    1.5—2</a:t>
            </a:r>
            <a:r>
              <a:rPr lang="zh-CN" altLang="en-US"/>
              <a:t>岁     </a:t>
            </a:r>
            <a:r>
              <a:rPr lang="en-US" altLang="zh-CN"/>
              <a:t>3-2    </a:t>
            </a:r>
            <a:r>
              <a:rPr lang="zh-CN" altLang="en-US"/>
              <a:t>言语符号</a:t>
            </a:r>
          </a:p>
          <a:p>
            <a:pPr indent="355600"/>
            <a:r>
              <a:rPr lang="zh-CN" altLang="en-US"/>
              <a:t>    </a:t>
            </a:r>
            <a:r>
              <a:rPr lang="en-US" altLang="zh-CN"/>
              <a:t>2~2.5</a:t>
            </a:r>
            <a:r>
              <a:rPr lang="zh-CN" altLang="en-US"/>
              <a:t>岁      </a:t>
            </a:r>
            <a:r>
              <a:rPr lang="en-US" altLang="zh-CN"/>
              <a:t>4-1    </a:t>
            </a:r>
            <a:r>
              <a:rPr lang="zh-CN" altLang="en-US"/>
              <a:t>主谓</a:t>
            </a:r>
            <a:r>
              <a:rPr lang="en-US" altLang="zh-CN"/>
              <a:t>+</a:t>
            </a:r>
            <a:r>
              <a:rPr lang="zh-CN" altLang="en-US"/>
              <a:t>动宾</a:t>
            </a:r>
          </a:p>
          <a:p>
            <a:pPr indent="355600"/>
            <a:r>
              <a:rPr lang="zh-CN" altLang="en-US"/>
              <a:t>    </a:t>
            </a:r>
            <a:r>
              <a:rPr lang="en-US" altLang="zh-CN"/>
              <a:t>2.5~3.5</a:t>
            </a:r>
            <a:r>
              <a:rPr lang="zh-CN" altLang="en-US"/>
              <a:t>岁     </a:t>
            </a:r>
            <a:r>
              <a:rPr lang="en-US" altLang="zh-CN"/>
              <a:t>4-2    </a:t>
            </a:r>
            <a:r>
              <a:rPr lang="zh-CN" altLang="en-US"/>
              <a:t>主谓宾</a:t>
            </a:r>
          </a:p>
          <a:p>
            <a:pPr indent="355600"/>
            <a:r>
              <a:rPr lang="zh-CN" altLang="en-US"/>
              <a:t>    </a:t>
            </a:r>
            <a:r>
              <a:rPr lang="en-US" altLang="zh-CN"/>
              <a:t>3.5~5</a:t>
            </a:r>
            <a:r>
              <a:rPr lang="zh-CN" altLang="en-US"/>
              <a:t>岁      </a:t>
            </a:r>
            <a:r>
              <a:rPr lang="en-US" altLang="zh-CN"/>
              <a:t>5-1    </a:t>
            </a:r>
            <a:r>
              <a:rPr lang="zh-CN" altLang="en-US"/>
              <a:t>语序规则</a:t>
            </a:r>
          </a:p>
          <a:p>
            <a:pPr indent="355600"/>
            <a:r>
              <a:rPr lang="zh-CN" altLang="en-US"/>
              <a:t>    </a:t>
            </a:r>
            <a:r>
              <a:rPr lang="en-US" altLang="zh-CN"/>
              <a:t>5~6.5</a:t>
            </a:r>
            <a:r>
              <a:rPr lang="zh-CN" altLang="en-US"/>
              <a:t>岁      </a:t>
            </a:r>
            <a:r>
              <a:rPr lang="en-US" altLang="zh-CN"/>
              <a:t>5-2    </a:t>
            </a:r>
            <a:r>
              <a:rPr lang="zh-CN" altLang="en-US"/>
              <a:t>被动语态</a:t>
            </a:r>
          </a:p>
          <a:p>
            <a:pPr indent="355600"/>
            <a:r>
              <a:rPr lang="en-US" altLang="zh-CN"/>
              <a:t>———————————————————————</a:t>
            </a:r>
            <a:endParaRPr lang="zh-CN" altLang="en-US"/>
          </a:p>
        </p:txBody>
      </p:sp>
      <p:sp>
        <p:nvSpPr>
          <p:cNvPr id="18" name="矩形 17"/>
          <p:cNvSpPr>
            <a:spLocks noChangeArrowheads="1"/>
          </p:cNvSpPr>
          <p:nvPr/>
        </p:nvSpPr>
        <p:spPr bwMode="auto">
          <a:xfrm>
            <a:off x="757238" y="465138"/>
            <a:ext cx="7061200" cy="1465262"/>
          </a:xfrm>
          <a:prstGeom prst="rect">
            <a:avLst/>
          </a:prstGeom>
          <a:noFill/>
          <a:ln w="9525">
            <a:noFill/>
            <a:miter lim="800000"/>
            <a:headEnd/>
            <a:tailEnd/>
          </a:ln>
        </p:spPr>
        <p:txBody>
          <a:bodyPr>
            <a:spAutoFit/>
          </a:bodyPr>
          <a:lstStyle/>
          <a:p>
            <a:pPr marL="457200" indent="-457200"/>
            <a:r>
              <a:rPr lang="zh-CN" altLang="en-US"/>
              <a:t>              检查结束后综合各种信息进行分析。如对磁共振成像、</a:t>
            </a:r>
            <a:r>
              <a:rPr lang="en-US" altLang="zh-CN"/>
              <a:t>CT</a:t>
            </a:r>
            <a:r>
              <a:rPr lang="zh-CN" altLang="en-US"/>
              <a:t>结果等进行评价、诊断；并把</a:t>
            </a:r>
            <a:r>
              <a:rPr lang="en-US" altLang="zh-CN"/>
              <a:t>S-S</a:t>
            </a:r>
            <a:r>
              <a:rPr lang="zh-CN" altLang="en-US"/>
              <a:t>法检查结果显示的阶段与实际年龄语言水平阶段进行比较，如低于相应阶段，可诊断为语言发育迟缓。年龄与</a:t>
            </a:r>
            <a:r>
              <a:rPr lang="en-US" altLang="zh-CN"/>
              <a:t>S-S</a:t>
            </a:r>
            <a:r>
              <a:rPr lang="zh-CN" altLang="en-US"/>
              <a:t>检查法的关系（表</a:t>
            </a:r>
            <a:r>
              <a:rPr lang="en-US" altLang="zh-CN"/>
              <a:t>3-1</a:t>
            </a:r>
            <a:r>
              <a:rPr lang="zh-CN" altLang="en-US"/>
              <a:t>）。</a:t>
            </a:r>
          </a:p>
          <a:p>
            <a:pPr marL="457200" indent="-457200"/>
            <a:endParaRPr lang="zh-CN" altLang="en-US"/>
          </a:p>
        </p:txBody>
      </p:sp>
      <p:grpSp>
        <p:nvGrpSpPr>
          <p:cNvPr id="13" name="组合 12"/>
          <p:cNvGrpSpPr>
            <a:grpSpLocks/>
          </p:cNvGrpSpPr>
          <p:nvPr/>
        </p:nvGrpSpPr>
        <p:grpSpPr bwMode="auto">
          <a:xfrm>
            <a:off x="122238" y="0"/>
            <a:ext cx="8342312" cy="366713"/>
            <a:chOff x="162802" y="93745"/>
            <a:chExt cx="11122990" cy="541458"/>
          </a:xfrm>
        </p:grpSpPr>
        <p:sp>
          <p:nvSpPr>
            <p:cNvPr id="80901"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80902"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40"/>
                <a:ext cx="1002800"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80904"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9800" y="1543050"/>
            <a:ext cx="7061200" cy="2720975"/>
          </a:xfrm>
          <a:prstGeom prst="rect">
            <a:avLst/>
          </a:prstGeom>
        </p:spPr>
        <p:txBody>
          <a:bodyPr>
            <a:spAutoFit/>
          </a:bodyPr>
          <a:lstStyle/>
          <a:p>
            <a:pPr indent="355600" algn="just">
              <a:lnSpc>
                <a:spcPct val="150000"/>
              </a:lnSpc>
              <a:spcAft>
                <a:spcPts val="600"/>
              </a:spcAft>
            </a:pPr>
            <a:r>
              <a:rPr lang="zh-CN" altLang="en-US"/>
              <a:t>评定语言发育状况为治疗的出发点注意以下两点：</a:t>
            </a:r>
          </a:p>
          <a:p>
            <a:pPr indent="355600" algn="just">
              <a:lnSpc>
                <a:spcPct val="150000"/>
              </a:lnSpc>
              <a:spcAft>
                <a:spcPts val="600"/>
              </a:spcAft>
            </a:pPr>
            <a:r>
              <a:rPr lang="zh-CN" altLang="en-US"/>
              <a:t>一是在同一阶段内横向扩展，即患儿通过学习已掌握了某一阶段的部分内容，则可以学习这一阶段的其他尚未掌握的内容，并以此为基础逐渐扩展本阶段的学习内容；</a:t>
            </a:r>
          </a:p>
          <a:p>
            <a:pPr indent="355600" algn="just">
              <a:lnSpc>
                <a:spcPct val="150000"/>
              </a:lnSpc>
              <a:spcAft>
                <a:spcPts val="600"/>
              </a:spcAft>
            </a:pPr>
            <a:r>
              <a:rPr lang="zh-CN" altLang="en-US"/>
              <a:t>二是向下一阶段水平纵向上升，如果横向扩展训练患儿已经完成并达到目标，则训练转向以提高下一阶段的能力为目标。 </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b="1"/>
              <a:t>一、语言发育迟缓的治疗原则</a:t>
            </a:r>
            <a:r>
              <a:rPr lang="zh-CN" altLang="en-US"/>
              <a:t> </a:t>
            </a:r>
          </a:p>
        </p:txBody>
      </p:sp>
      <p:grpSp>
        <p:nvGrpSpPr>
          <p:cNvPr id="13" name="组合 12"/>
          <p:cNvGrpSpPr>
            <a:grpSpLocks/>
          </p:cNvGrpSpPr>
          <p:nvPr/>
        </p:nvGrpSpPr>
        <p:grpSpPr bwMode="auto">
          <a:xfrm>
            <a:off x="122238" y="77788"/>
            <a:ext cx="8342312" cy="366712"/>
            <a:chOff x="162802" y="93745"/>
            <a:chExt cx="11122990" cy="541458"/>
          </a:xfrm>
        </p:grpSpPr>
        <p:sp>
          <p:nvSpPr>
            <p:cNvPr id="22533"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pPr marL="457200" indent="-457200"/>
              <a:r>
                <a:rPr lang="zh-CN" altLang="en-US" b="1" dirty="0" smtClean="0"/>
                <a:t>任务三     </a:t>
              </a:r>
              <a:r>
                <a:rPr lang="zh-CN" altLang="en-US" b="1" dirty="0"/>
                <a:t>语言发育迟缓的康复</a:t>
              </a:r>
            </a:p>
          </p:txBody>
        </p:sp>
        <p:grpSp>
          <p:nvGrpSpPr>
            <p:cNvPr id="2253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253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500"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255713" y="2254250"/>
            <a:ext cx="1949450" cy="1947863"/>
            <a:chOff x="1722885" y="3411984"/>
            <a:chExt cx="2887216" cy="2887216"/>
          </a:xfrm>
        </p:grpSpPr>
        <p:sp>
          <p:nvSpPr>
            <p:cNvPr id="3" name="椭圆 2"/>
            <p:cNvSpPr/>
            <p:nvPr/>
          </p:nvSpPr>
          <p:spPr>
            <a:xfrm>
              <a:off x="1722885" y="3411984"/>
              <a:ext cx="2887216" cy="288721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chemeClr val="bg1"/>
                </a:solidFill>
                <a:latin typeface="微软雅黑" panose="020B0503020204020204" charset="-122"/>
                <a:ea typeface="微软雅黑" panose="020B0503020204020204" charset="-122"/>
              </a:endParaRPr>
            </a:p>
          </p:txBody>
        </p:sp>
        <p:sp>
          <p:nvSpPr>
            <p:cNvPr id="4" name="TextBox 22"/>
            <p:cNvSpPr txBox="1"/>
            <p:nvPr/>
          </p:nvSpPr>
          <p:spPr>
            <a:xfrm>
              <a:off x="2190764" y="4181438"/>
              <a:ext cx="2000832" cy="1628324"/>
            </a:xfrm>
            <a:prstGeom prst="rect">
              <a:avLst/>
            </a:prstGeom>
            <a:noFill/>
          </p:spPr>
          <p:txBody>
            <a:bodyPr lIns="0" tIns="0" rIns="0" bIns="0">
              <a:spAutoFit/>
            </a:bodyPr>
            <a:lstStyle/>
            <a:p>
              <a:pPr algn="ctr"/>
              <a:r>
                <a:rPr lang="zh-CN" altLang="en-US" sz="3600" b="1"/>
                <a:t>治疗原则</a:t>
              </a:r>
              <a:r>
                <a:rPr lang="zh-CN" altLang="en-US"/>
                <a:t> </a:t>
              </a:r>
              <a:endParaRPr lang="en-US" altLang="zh-CN"/>
            </a:p>
          </p:txBody>
        </p:sp>
      </p:grpSp>
      <p:grpSp>
        <p:nvGrpSpPr>
          <p:cNvPr id="5" name="组合 4"/>
          <p:cNvGrpSpPr>
            <a:grpSpLocks/>
          </p:cNvGrpSpPr>
          <p:nvPr/>
        </p:nvGrpSpPr>
        <p:grpSpPr bwMode="auto">
          <a:xfrm>
            <a:off x="3468688" y="1290638"/>
            <a:ext cx="5068887" cy="474662"/>
            <a:chOff x="4865067" y="1666776"/>
            <a:chExt cx="6637272" cy="881520"/>
          </a:xfrm>
        </p:grpSpPr>
        <p:sp>
          <p:nvSpPr>
            <p:cNvPr id="6" name="椭圆 5"/>
            <p:cNvSpPr/>
            <p:nvPr/>
          </p:nvSpPr>
          <p:spPr>
            <a:xfrm>
              <a:off x="4865067" y="1666776"/>
              <a:ext cx="575798" cy="57785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1</a:t>
              </a:r>
            </a:p>
          </p:txBody>
        </p:sp>
        <p:cxnSp>
          <p:nvCxnSpPr>
            <p:cNvPr id="7" name="直接连接符 6"/>
            <p:cNvCxnSpPr/>
            <p:nvPr/>
          </p:nvCxnSpPr>
          <p:spPr>
            <a:xfrm>
              <a:off x="5442944" y="1970443"/>
              <a:ext cx="1006088"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8" name="标题 11"/>
            <p:cNvSpPr txBox="1"/>
            <p:nvPr/>
          </p:nvSpPr>
          <p:spPr>
            <a:xfrm>
              <a:off x="6471897" y="1752274"/>
              <a:ext cx="5030442" cy="796022"/>
            </a:xfrm>
            <a:prstGeom prst="rect">
              <a:avLst/>
            </a:prstGeom>
          </p:spPr>
          <p:txBody>
            <a:bodyPr>
              <a:normAutofit/>
            </a:bodyPr>
            <a:lstStyle/>
            <a:p>
              <a:pPr algn="just"/>
              <a:r>
                <a:rPr lang="zh-CN" altLang="en-US" sz="1600"/>
                <a:t>语言符号形式与指示内容关系的训练 </a:t>
              </a:r>
            </a:p>
          </p:txBody>
        </p:sp>
      </p:grpSp>
      <p:grpSp>
        <p:nvGrpSpPr>
          <p:cNvPr id="13" name="组合 12"/>
          <p:cNvGrpSpPr>
            <a:grpSpLocks/>
          </p:cNvGrpSpPr>
          <p:nvPr/>
        </p:nvGrpSpPr>
        <p:grpSpPr bwMode="auto">
          <a:xfrm>
            <a:off x="3632200" y="1766888"/>
            <a:ext cx="4479925" cy="595312"/>
            <a:chOff x="4865068" y="2386856"/>
            <a:chExt cx="6636332" cy="881520"/>
          </a:xfrm>
        </p:grpSpPr>
        <p:sp>
          <p:nvSpPr>
            <p:cNvPr id="14" name="椭圆 13"/>
            <p:cNvSpPr/>
            <p:nvPr/>
          </p:nvSpPr>
          <p:spPr>
            <a:xfrm>
              <a:off x="4865068" y="2386856"/>
              <a:ext cx="576153" cy="57592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2</a:t>
              </a:r>
            </a:p>
          </p:txBody>
        </p:sp>
        <p:cxnSp>
          <p:nvCxnSpPr>
            <p:cNvPr id="15" name="直接连接符 14"/>
            <p:cNvCxnSpPr/>
            <p:nvPr/>
          </p:nvCxnSpPr>
          <p:spPr>
            <a:xfrm>
              <a:off x="5441221" y="2692450"/>
              <a:ext cx="1008853"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p:nvPr/>
          </p:nvSpPr>
          <p:spPr>
            <a:xfrm>
              <a:off x="6471240" y="2471482"/>
              <a:ext cx="5030160" cy="796894"/>
            </a:xfrm>
            <a:prstGeom prst="rect">
              <a:avLst/>
            </a:prstGeom>
          </p:spPr>
          <p:txBody>
            <a:bodyPr>
              <a:normAutofit/>
            </a:bodyPr>
            <a:lstStyle/>
            <a:p>
              <a:pPr algn="just"/>
              <a:r>
                <a:rPr lang="zh-CN" altLang="en-US" sz="1600"/>
                <a:t>游戏疗法</a:t>
              </a:r>
              <a:r>
                <a:rPr lang="zh-CN" altLang="en-US"/>
                <a:t> </a:t>
              </a:r>
            </a:p>
          </p:txBody>
        </p:sp>
      </p:grpSp>
      <p:grpSp>
        <p:nvGrpSpPr>
          <p:cNvPr id="17" name="组合 16"/>
          <p:cNvGrpSpPr>
            <a:grpSpLocks/>
          </p:cNvGrpSpPr>
          <p:nvPr/>
        </p:nvGrpSpPr>
        <p:grpSpPr bwMode="auto">
          <a:xfrm>
            <a:off x="3590925" y="2254250"/>
            <a:ext cx="4479925" cy="595313"/>
            <a:chOff x="4865068" y="3123736"/>
            <a:chExt cx="6637272" cy="881520"/>
          </a:xfrm>
        </p:grpSpPr>
        <p:sp>
          <p:nvSpPr>
            <p:cNvPr id="18" name="椭圆 17"/>
            <p:cNvSpPr/>
            <p:nvPr/>
          </p:nvSpPr>
          <p:spPr>
            <a:xfrm>
              <a:off x="4865068" y="3123736"/>
              <a:ext cx="576234" cy="57592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3</a:t>
              </a:r>
            </a:p>
          </p:txBody>
        </p:sp>
        <p:cxnSp>
          <p:nvCxnSpPr>
            <p:cNvPr id="19" name="直接连接符 18"/>
            <p:cNvCxnSpPr/>
            <p:nvPr/>
          </p:nvCxnSpPr>
          <p:spPr>
            <a:xfrm>
              <a:off x="5441302" y="3429329"/>
              <a:ext cx="1008996"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标题 11"/>
            <p:cNvSpPr txBox="1"/>
            <p:nvPr/>
          </p:nvSpPr>
          <p:spPr>
            <a:xfrm>
              <a:off x="6471467" y="3208362"/>
              <a:ext cx="5030873" cy="796894"/>
            </a:xfrm>
            <a:prstGeom prst="rect">
              <a:avLst/>
            </a:prstGeom>
          </p:spPr>
          <p:txBody>
            <a:bodyPr>
              <a:normAutofit/>
            </a:bodyPr>
            <a:lstStyle/>
            <a:p>
              <a:pPr algn="just"/>
              <a:r>
                <a:rPr lang="zh-CN" altLang="en-US" sz="1600"/>
                <a:t>家庭环境 </a:t>
              </a:r>
            </a:p>
          </p:txBody>
        </p:sp>
      </p:grpSp>
      <p:grpSp>
        <p:nvGrpSpPr>
          <p:cNvPr id="21" name="组合 20"/>
          <p:cNvGrpSpPr>
            <a:grpSpLocks/>
          </p:cNvGrpSpPr>
          <p:nvPr/>
        </p:nvGrpSpPr>
        <p:grpSpPr bwMode="auto">
          <a:xfrm>
            <a:off x="3651250" y="2770188"/>
            <a:ext cx="4479925" cy="595312"/>
            <a:chOff x="4865069" y="3843816"/>
            <a:chExt cx="6637272" cy="881520"/>
          </a:xfrm>
        </p:grpSpPr>
        <p:sp>
          <p:nvSpPr>
            <p:cNvPr id="22" name="椭圆 21"/>
            <p:cNvSpPr/>
            <p:nvPr/>
          </p:nvSpPr>
          <p:spPr>
            <a:xfrm>
              <a:off x="4865069" y="3843816"/>
              <a:ext cx="576234" cy="575926"/>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4</a:t>
              </a:r>
            </a:p>
          </p:txBody>
        </p:sp>
        <p:cxnSp>
          <p:nvCxnSpPr>
            <p:cNvPr id="23" name="直接连接符 22"/>
            <p:cNvCxnSpPr/>
            <p:nvPr/>
          </p:nvCxnSpPr>
          <p:spPr>
            <a:xfrm>
              <a:off x="5441303" y="4149410"/>
              <a:ext cx="1008996"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4" name="标题 11"/>
            <p:cNvSpPr txBox="1"/>
            <p:nvPr/>
          </p:nvSpPr>
          <p:spPr>
            <a:xfrm>
              <a:off x="6471468" y="3928442"/>
              <a:ext cx="5030873" cy="796894"/>
            </a:xfrm>
            <a:prstGeom prst="rect">
              <a:avLst/>
            </a:prstGeom>
          </p:spPr>
          <p:txBody>
            <a:bodyPr>
              <a:normAutofit/>
            </a:bodyPr>
            <a:lstStyle/>
            <a:p>
              <a:pPr marL="457200" indent="-457200" algn="just"/>
              <a:r>
                <a:rPr lang="zh-CN" altLang="en-US" sz="1600"/>
                <a:t>交流态度与交流能力的训练</a:t>
              </a:r>
            </a:p>
          </p:txBody>
        </p:sp>
      </p:grpSp>
      <p:grpSp>
        <p:nvGrpSpPr>
          <p:cNvPr id="25" name="组合 24"/>
          <p:cNvGrpSpPr>
            <a:grpSpLocks/>
          </p:cNvGrpSpPr>
          <p:nvPr/>
        </p:nvGrpSpPr>
        <p:grpSpPr bwMode="auto">
          <a:xfrm>
            <a:off x="3590925" y="3225800"/>
            <a:ext cx="4479925" cy="595313"/>
            <a:chOff x="4865068" y="4563896"/>
            <a:chExt cx="6636330" cy="881520"/>
          </a:xfrm>
        </p:grpSpPr>
        <p:sp>
          <p:nvSpPr>
            <p:cNvPr id="26" name="椭圆 25"/>
            <p:cNvSpPr/>
            <p:nvPr/>
          </p:nvSpPr>
          <p:spPr>
            <a:xfrm>
              <a:off x="4865068" y="4563896"/>
              <a:ext cx="576153" cy="57592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25" dirty="0">
                  <a:solidFill>
                    <a:schemeClr val="bg1"/>
                  </a:solidFill>
                  <a:latin typeface="微软雅黑" panose="020B0503020204020204" charset="-122"/>
                  <a:ea typeface="微软雅黑" panose="020B0503020204020204" charset="-122"/>
                </a:rPr>
                <a:t>5</a:t>
              </a:r>
            </a:p>
          </p:txBody>
        </p:sp>
        <p:cxnSp>
          <p:nvCxnSpPr>
            <p:cNvPr id="27" name="直接连接符 26"/>
            <p:cNvCxnSpPr/>
            <p:nvPr/>
          </p:nvCxnSpPr>
          <p:spPr>
            <a:xfrm>
              <a:off x="5441221" y="4869489"/>
              <a:ext cx="1008853" cy="0"/>
            </a:xfrm>
            <a:prstGeom prst="line">
              <a:avLst/>
            </a:prstGeom>
            <a:ln w="6350">
              <a:solidFill>
                <a:schemeClr val="accent4"/>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8" name="标题 11"/>
            <p:cNvSpPr txBox="1"/>
            <p:nvPr/>
          </p:nvSpPr>
          <p:spPr>
            <a:xfrm>
              <a:off x="6471239" y="4648522"/>
              <a:ext cx="5030159" cy="796894"/>
            </a:xfrm>
            <a:prstGeom prst="rect">
              <a:avLst/>
            </a:prstGeom>
          </p:spPr>
          <p:txBody>
            <a:bodyPr>
              <a:normAutofit/>
            </a:bodyPr>
            <a:lstStyle/>
            <a:p>
              <a:pPr algn="just"/>
              <a:r>
                <a:rPr lang="zh-CN" altLang="en-US" sz="1600"/>
                <a:t>文字训练 </a:t>
              </a:r>
            </a:p>
          </p:txBody>
        </p:sp>
      </p:grpSp>
      <p:grpSp>
        <p:nvGrpSpPr>
          <p:cNvPr id="34" name="组合 33"/>
          <p:cNvGrpSpPr>
            <a:grpSpLocks/>
          </p:cNvGrpSpPr>
          <p:nvPr/>
        </p:nvGrpSpPr>
        <p:grpSpPr bwMode="auto">
          <a:xfrm>
            <a:off x="1533525" y="1208088"/>
            <a:ext cx="1393825" cy="1393825"/>
            <a:chOff x="1912739" y="1522760"/>
            <a:chExt cx="2485289" cy="2485289"/>
          </a:xfrm>
        </p:grpSpPr>
        <p:sp>
          <p:nvSpPr>
            <p:cNvPr id="35" name="椭圆 34"/>
            <p:cNvSpPr/>
            <p:nvPr/>
          </p:nvSpPr>
          <p:spPr>
            <a:xfrm>
              <a:off x="1912739" y="1522760"/>
              <a:ext cx="2485289" cy="2485289"/>
            </a:xfrm>
            <a:prstGeom prst="ellipse">
              <a:avLst/>
            </a:prstGeom>
            <a:solidFill>
              <a:schemeClr val="bg1">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00B0F0"/>
                </a:solidFill>
                <a:latin typeface="微软雅黑" panose="020B0503020204020204" charset="-122"/>
                <a:ea typeface="微软雅黑" panose="020B0503020204020204" charset="-122"/>
              </a:endParaRPr>
            </a:p>
          </p:txBody>
        </p:sp>
        <p:pic>
          <p:nvPicPr>
            <p:cNvPr id="85019" name="图片 35"/>
            <p:cNvPicPr>
              <a:picLocks noChangeAspect="1"/>
            </p:cNvPicPr>
            <p:nvPr/>
          </p:nvPicPr>
          <p:blipFill>
            <a:blip r:embed="rId3">
              <a:grayscl/>
              <a:biLevel thresh="50000"/>
            </a:blip>
            <a:srcRect/>
            <a:stretch>
              <a:fillRect/>
            </a:stretch>
          </p:blipFill>
          <p:spPr bwMode="auto">
            <a:xfrm>
              <a:off x="2342405" y="1824096"/>
              <a:ext cx="1662573" cy="1662573"/>
            </a:xfrm>
            <a:prstGeom prst="rect">
              <a:avLst/>
            </a:prstGeom>
            <a:noFill/>
            <a:ln w="9525">
              <a:noFill/>
              <a:miter lim="800000"/>
              <a:headEnd/>
              <a:tailEnd/>
            </a:ln>
          </p:spPr>
        </p:pic>
      </p:grpSp>
      <p:grpSp>
        <p:nvGrpSpPr>
          <p:cNvPr id="37" name="组合 36"/>
          <p:cNvGrpSpPr>
            <a:grpSpLocks/>
          </p:cNvGrpSpPr>
          <p:nvPr/>
        </p:nvGrpSpPr>
        <p:grpSpPr bwMode="auto">
          <a:xfrm>
            <a:off x="122238" y="77788"/>
            <a:ext cx="8342312" cy="366712"/>
            <a:chOff x="162802" y="93745"/>
            <a:chExt cx="11122990" cy="541458"/>
          </a:xfrm>
        </p:grpSpPr>
        <p:sp>
          <p:nvSpPr>
            <p:cNvPr id="85021" name="文本框 37"/>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85022" name="组合 38"/>
            <p:cNvGrpSpPr>
              <a:grpSpLocks/>
            </p:cNvGrpSpPr>
            <p:nvPr/>
          </p:nvGrpSpPr>
          <p:grpSpPr bwMode="auto">
            <a:xfrm>
              <a:off x="162802" y="166462"/>
              <a:ext cx="729287" cy="445249"/>
              <a:chOff x="7304087" y="2360613"/>
              <a:chExt cx="1001487" cy="611434"/>
            </a:xfrm>
          </p:grpSpPr>
          <p:sp>
            <p:nvSpPr>
              <p:cNvPr id="40" name="对角圆角矩形 39"/>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85024" name="图片 40"/>
              <p:cNvPicPr>
                <a:picLocks noChangeAspect="1"/>
              </p:cNvPicPr>
              <p:nvPr/>
            </p:nvPicPr>
            <p:blipFill>
              <a:blip r:embed="rId4">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9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childTnLst>
                                </p:cTn>
                              </p:par>
                              <p:par>
                                <p:cTn id="13" presetID="53" presetClass="entr" presetSubtype="16"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p:cTn id="15" dur="1000" fill="hold"/>
                                        <p:tgtEl>
                                          <p:spTgt spid="34"/>
                                        </p:tgtEl>
                                        <p:attrNameLst>
                                          <p:attrName>ppt_w</p:attrName>
                                        </p:attrNameLst>
                                      </p:cBhvr>
                                      <p:tavLst>
                                        <p:tav tm="0">
                                          <p:val>
                                            <p:fltVal val="0"/>
                                          </p:val>
                                        </p:tav>
                                        <p:tav tm="100000">
                                          <p:val>
                                            <p:strVal val="#ppt_w"/>
                                          </p:val>
                                        </p:tav>
                                      </p:tavLst>
                                    </p:anim>
                                    <p:anim calcmode="lin" valueType="num">
                                      <p:cBhvr>
                                        <p:cTn id="16" dur="1000" fill="hold"/>
                                        <p:tgtEl>
                                          <p:spTgt spid="34"/>
                                        </p:tgtEl>
                                        <p:attrNameLst>
                                          <p:attrName>ppt_h</p:attrName>
                                        </p:attrNameLst>
                                      </p:cBhvr>
                                      <p:tavLst>
                                        <p:tav tm="0">
                                          <p:val>
                                            <p:fltVal val="0"/>
                                          </p:val>
                                        </p:tav>
                                        <p:tav tm="100000">
                                          <p:val>
                                            <p:strVal val="#ppt_h"/>
                                          </p:val>
                                        </p:tav>
                                      </p:tavLst>
                                    </p:anim>
                                    <p:animEffect transition="in" filter="fade">
                                      <p:cBhvr>
                                        <p:cTn id="17" dur="1000"/>
                                        <p:tgtEl>
                                          <p:spTgt spid="34"/>
                                        </p:tgtEl>
                                      </p:cBhvr>
                                    </p:animEffect>
                                  </p:childTnLst>
                                </p:cTn>
                              </p:par>
                              <p:par>
                                <p:cTn id="18" presetID="8" presetClass="emph" presetSubtype="0" fill="hold" nodeType="withEffect">
                                  <p:stCondLst>
                                    <p:cond delay="500"/>
                                  </p:stCondLst>
                                  <p:childTnLst>
                                    <p:animRot by="21600000">
                                      <p:cBhvr>
                                        <p:cTn id="19" dur="1000" fill="hold"/>
                                        <p:tgtEl>
                                          <p:spTgt spid="34"/>
                                        </p:tgtEl>
                                        <p:attrNameLst>
                                          <p:attrName>r</p:attrName>
                                        </p:attrNameLst>
                                      </p:cBhvr>
                                    </p:animRot>
                                  </p:childTnLst>
                                </p:cTn>
                              </p:par>
                              <p:par>
                                <p:cTn id="20" presetID="53" presetClass="entr" presetSubtype="16"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fltVal val="0"/>
                                          </p:val>
                                        </p:tav>
                                        <p:tav tm="100000">
                                          <p:val>
                                            <p:strVal val="#ppt_w"/>
                                          </p:val>
                                        </p:tav>
                                      </p:tavLst>
                                    </p:anim>
                                    <p:anim calcmode="lin" valueType="num">
                                      <p:cBhvr>
                                        <p:cTn id="23" dur="1000" fill="hold"/>
                                        <p:tgtEl>
                                          <p:spTgt spid="2"/>
                                        </p:tgtEl>
                                        <p:attrNameLst>
                                          <p:attrName>ppt_h</p:attrName>
                                        </p:attrNameLst>
                                      </p:cBhvr>
                                      <p:tavLst>
                                        <p:tav tm="0">
                                          <p:val>
                                            <p:fltVal val="0"/>
                                          </p:val>
                                        </p:tav>
                                        <p:tav tm="100000">
                                          <p:val>
                                            <p:strVal val="#ppt_h"/>
                                          </p:val>
                                        </p:tav>
                                      </p:tavLst>
                                    </p:anim>
                                    <p:animEffect transition="in" filter="fade">
                                      <p:cBhvr>
                                        <p:cTn id="24" dur="1000"/>
                                        <p:tgtEl>
                                          <p:spTgt spid="2"/>
                                        </p:tgtEl>
                                      </p:cBhvr>
                                    </p:animEffect>
                                  </p:childTnLst>
                                </p:cTn>
                              </p:par>
                              <p:par>
                                <p:cTn id="25" presetID="2" presetClass="entr" presetSubtype="2" fill="hold" nodeType="withEffect">
                                  <p:stCondLst>
                                    <p:cond delay="15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00" fill="hold"/>
                                        <p:tgtEl>
                                          <p:spTgt spid="5"/>
                                        </p:tgtEl>
                                        <p:attrNameLst>
                                          <p:attrName>ppt_x</p:attrName>
                                        </p:attrNameLst>
                                      </p:cBhvr>
                                      <p:tavLst>
                                        <p:tav tm="0">
                                          <p:val>
                                            <p:strVal val="1+#ppt_w/2"/>
                                          </p:val>
                                        </p:tav>
                                        <p:tav tm="100000">
                                          <p:val>
                                            <p:strVal val="#ppt_x"/>
                                          </p:val>
                                        </p:tav>
                                      </p:tavLst>
                                    </p:anim>
                                    <p:anim calcmode="lin" valueType="num">
                                      <p:cBhvr additive="base">
                                        <p:cTn id="28" dur="7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00" fill="hold"/>
                                        <p:tgtEl>
                                          <p:spTgt spid="13"/>
                                        </p:tgtEl>
                                        <p:attrNameLst>
                                          <p:attrName>ppt_x</p:attrName>
                                        </p:attrNameLst>
                                      </p:cBhvr>
                                      <p:tavLst>
                                        <p:tav tm="0">
                                          <p:val>
                                            <p:strVal val="1+#ppt_w/2"/>
                                          </p:val>
                                        </p:tav>
                                        <p:tav tm="100000">
                                          <p:val>
                                            <p:strVal val="#ppt_x"/>
                                          </p:val>
                                        </p:tav>
                                      </p:tavLst>
                                    </p:anim>
                                    <p:anim calcmode="lin" valueType="num">
                                      <p:cBhvr additive="base">
                                        <p:cTn id="32" dur="7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00" fill="hold"/>
                                        <p:tgtEl>
                                          <p:spTgt spid="17"/>
                                        </p:tgtEl>
                                        <p:attrNameLst>
                                          <p:attrName>ppt_x</p:attrName>
                                        </p:attrNameLst>
                                      </p:cBhvr>
                                      <p:tavLst>
                                        <p:tav tm="0">
                                          <p:val>
                                            <p:strVal val="1+#ppt_w/2"/>
                                          </p:val>
                                        </p:tav>
                                        <p:tav tm="100000">
                                          <p:val>
                                            <p:strVal val="#ppt_x"/>
                                          </p:val>
                                        </p:tav>
                                      </p:tavLst>
                                    </p:anim>
                                    <p:anim calcmode="lin" valueType="num">
                                      <p:cBhvr additive="base">
                                        <p:cTn id="36" dur="7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30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00" fill="hold"/>
                                        <p:tgtEl>
                                          <p:spTgt spid="21"/>
                                        </p:tgtEl>
                                        <p:attrNameLst>
                                          <p:attrName>ppt_x</p:attrName>
                                        </p:attrNameLst>
                                      </p:cBhvr>
                                      <p:tavLst>
                                        <p:tav tm="0">
                                          <p:val>
                                            <p:strVal val="1+#ppt_w/2"/>
                                          </p:val>
                                        </p:tav>
                                        <p:tav tm="100000">
                                          <p:val>
                                            <p:strVal val="#ppt_x"/>
                                          </p:val>
                                        </p:tav>
                                      </p:tavLst>
                                    </p:anim>
                                    <p:anim calcmode="lin" valueType="num">
                                      <p:cBhvr additive="base">
                                        <p:cTn id="40" dur="7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35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700" fill="hold"/>
                                        <p:tgtEl>
                                          <p:spTgt spid="25"/>
                                        </p:tgtEl>
                                        <p:attrNameLst>
                                          <p:attrName>ppt_x</p:attrName>
                                        </p:attrNameLst>
                                      </p:cBhvr>
                                      <p:tavLst>
                                        <p:tav tm="0">
                                          <p:val>
                                            <p:strVal val="1+#ppt_w/2"/>
                                          </p:val>
                                        </p:tav>
                                        <p:tav tm="100000">
                                          <p:val>
                                            <p:strVal val="#ppt_x"/>
                                          </p:val>
                                        </p:tav>
                                      </p:tavLst>
                                    </p:anim>
                                    <p:anim calcmode="lin" valueType="num">
                                      <p:cBhvr additive="base">
                                        <p:cTn id="44" dur="7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a:grpSpLocks/>
          </p:cNvGrpSpPr>
          <p:nvPr/>
        </p:nvGrpSpPr>
        <p:grpSpPr bwMode="auto">
          <a:xfrm>
            <a:off x="122238" y="0"/>
            <a:ext cx="8342312" cy="366713"/>
            <a:chOff x="162802" y="93745"/>
            <a:chExt cx="11122990" cy="541458"/>
          </a:xfrm>
        </p:grpSpPr>
        <p:sp>
          <p:nvSpPr>
            <p:cNvPr id="24625" name="文本框 8"/>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24626" name="组合 9"/>
            <p:cNvGrpSpPr>
              <a:grpSpLocks/>
            </p:cNvGrpSpPr>
            <p:nvPr/>
          </p:nvGrpSpPr>
          <p:grpSpPr bwMode="auto">
            <a:xfrm>
              <a:off x="162802" y="166462"/>
              <a:ext cx="729287" cy="445249"/>
              <a:chOff x="7304087" y="2360613"/>
              <a:chExt cx="1001487" cy="611434"/>
            </a:xfrm>
          </p:grpSpPr>
          <p:sp>
            <p:nvSpPr>
              <p:cNvPr id="11" name="对角圆角矩形 10"/>
              <p:cNvSpPr/>
              <p:nvPr/>
            </p:nvSpPr>
            <p:spPr>
              <a:xfrm>
                <a:off x="7304087" y="2360540"/>
                <a:ext cx="1002800"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4628" name="图片 11"/>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grpSp>
        <p:nvGrpSpPr>
          <p:cNvPr id="2" name="Group 10"/>
          <p:cNvGrpSpPr>
            <a:grpSpLocks/>
          </p:cNvGrpSpPr>
          <p:nvPr/>
        </p:nvGrpSpPr>
        <p:grpSpPr bwMode="auto">
          <a:xfrm>
            <a:off x="3305175" y="2874963"/>
            <a:ext cx="2536825" cy="1223962"/>
            <a:chOff x="4407518" y="3832706"/>
            <a:chExt cx="3382692" cy="1631408"/>
          </a:xfrm>
        </p:grpSpPr>
        <p:sp>
          <p:nvSpPr>
            <p:cNvPr id="3" name="Oval 11"/>
            <p:cNvSpPr/>
            <p:nvPr/>
          </p:nvSpPr>
          <p:spPr>
            <a:xfrm>
              <a:off x="5698783" y="4450568"/>
              <a:ext cx="774759" cy="391453"/>
            </a:xfrm>
            <a:prstGeom prst="ellipse">
              <a:avLst/>
            </a:prstGeom>
            <a:solidFill>
              <a:schemeClr val="bg1">
                <a:lumMod val="75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grpSp>
          <p:nvGrpSpPr>
            <p:cNvPr id="24617" name="Group 12"/>
            <p:cNvGrpSpPr>
              <a:grpSpLocks/>
            </p:cNvGrpSpPr>
            <p:nvPr/>
          </p:nvGrpSpPr>
          <p:grpSpPr bwMode="auto">
            <a:xfrm>
              <a:off x="4407518" y="3832706"/>
              <a:ext cx="3382692" cy="1631408"/>
              <a:chOff x="4407518" y="3832706"/>
              <a:chExt cx="3382692" cy="1631408"/>
            </a:xfrm>
          </p:grpSpPr>
          <p:sp>
            <p:nvSpPr>
              <p:cNvPr id="14" name="Oval 13"/>
              <p:cNvSpPr/>
              <p:nvPr/>
            </p:nvSpPr>
            <p:spPr>
              <a:xfrm>
                <a:off x="4468907" y="3832706"/>
                <a:ext cx="3247215" cy="1631408"/>
              </a:xfrm>
              <a:prstGeom prst="ellipse">
                <a:avLst/>
              </a:prstGeom>
              <a:noFill/>
              <a:ln w="12700">
                <a:solidFill>
                  <a:srgbClr val="FF7F7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5" name="Oval 14"/>
              <p:cNvSpPr/>
              <p:nvPr/>
            </p:nvSpPr>
            <p:spPr>
              <a:xfrm>
                <a:off x="4407518" y="4611381"/>
                <a:ext cx="135477" cy="78290"/>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6" name="Oval 15"/>
              <p:cNvSpPr/>
              <p:nvPr/>
            </p:nvSpPr>
            <p:spPr>
              <a:xfrm>
                <a:off x="7654733" y="4611381"/>
                <a:ext cx="135477" cy="78290"/>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4" name="Oval 16"/>
              <p:cNvSpPr/>
              <p:nvPr/>
            </p:nvSpPr>
            <p:spPr>
              <a:xfrm>
                <a:off x="6835521" y="3904649"/>
                <a:ext cx="137593" cy="76175"/>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35" name="Oval 17"/>
              <p:cNvSpPr/>
              <p:nvPr/>
            </p:nvSpPr>
            <p:spPr>
              <a:xfrm>
                <a:off x="5226731" y="3904649"/>
                <a:ext cx="135477" cy="76175"/>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36" name="Oval 18"/>
              <p:cNvSpPr/>
              <p:nvPr/>
            </p:nvSpPr>
            <p:spPr>
              <a:xfrm>
                <a:off x="6835521" y="5320228"/>
                <a:ext cx="137593" cy="78291"/>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sp>
            <p:nvSpPr>
              <p:cNvPr id="37" name="Oval 19"/>
              <p:cNvSpPr/>
              <p:nvPr/>
            </p:nvSpPr>
            <p:spPr>
              <a:xfrm>
                <a:off x="5226731" y="5320228"/>
                <a:ext cx="135477" cy="78291"/>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id-ID" altLang="zh-CN">
                  <a:solidFill>
                    <a:schemeClr val="tx1">
                      <a:lumMod val="50000"/>
                      <a:lumOff val="50000"/>
                    </a:schemeClr>
                  </a:solidFill>
                  <a:latin typeface="微软雅黑" panose="020B0503020204020204" charset="-122"/>
                  <a:ea typeface="微软雅黑" panose="020B0503020204020204" charset="-122"/>
                </a:endParaRPr>
              </a:p>
            </p:txBody>
          </p:sp>
        </p:grpSp>
      </p:grpSp>
      <p:grpSp>
        <p:nvGrpSpPr>
          <p:cNvPr id="41" name="Group 36"/>
          <p:cNvGrpSpPr>
            <a:grpSpLocks/>
          </p:cNvGrpSpPr>
          <p:nvPr/>
        </p:nvGrpSpPr>
        <p:grpSpPr bwMode="auto">
          <a:xfrm>
            <a:off x="6243638" y="1258888"/>
            <a:ext cx="1724025" cy="585787"/>
            <a:chOff x="8858766" y="1813486"/>
            <a:chExt cx="2300186" cy="781040"/>
          </a:xfrm>
        </p:grpSpPr>
        <p:sp>
          <p:nvSpPr>
            <p:cNvPr id="42" name="TextBox 37"/>
            <p:cNvSpPr txBox="1"/>
            <p:nvPr/>
          </p:nvSpPr>
          <p:spPr>
            <a:xfrm>
              <a:off x="8858766" y="2107698"/>
              <a:ext cx="2300186" cy="486828"/>
            </a:xfrm>
            <a:prstGeom prst="rect">
              <a:avLst/>
            </a:prstGeom>
            <a:noFill/>
          </p:spPr>
          <p:txBody>
            <a:bodyPr lIns="0" tIns="0" rIns="0" bIns="0">
              <a:spAutoFit/>
            </a:bodyPr>
            <a:lstStyle/>
            <a:p>
              <a:pPr defTabSz="1087438"/>
              <a:r>
                <a:rPr lang="zh-CN" altLang="en-US" sz="1200" b="1"/>
                <a:t>（四）在训练时最好详细记录训练经过 </a:t>
              </a:r>
            </a:p>
          </p:txBody>
        </p:sp>
        <p:sp>
          <p:nvSpPr>
            <p:cNvPr id="43" name="TextBox 38"/>
            <p:cNvSpPr txBox="1"/>
            <p:nvPr/>
          </p:nvSpPr>
          <p:spPr>
            <a:xfrm>
              <a:off x="8858766" y="1813486"/>
              <a:ext cx="2113799" cy="245530"/>
            </a:xfrm>
            <a:prstGeom prst="rect">
              <a:avLst/>
            </a:prstGeom>
            <a:noFill/>
          </p:spPr>
          <p:txBody>
            <a:bodyPr lIns="0" tIns="0" rIns="0" bIns="0">
              <a:spAutoFit/>
            </a:bodyPr>
            <a:lstStyle/>
            <a:p>
              <a:pPr defTabSz="684213"/>
              <a:endParaRPr lang="zh-CN" altLang="en-US" sz="1200">
                <a:solidFill>
                  <a:srgbClr val="7F7F7F"/>
                </a:solidFill>
                <a:latin typeface="微软雅黑" pitchFamily="34" charset="-122"/>
                <a:ea typeface="微软雅黑" pitchFamily="34" charset="-122"/>
              </a:endParaRPr>
            </a:p>
          </p:txBody>
        </p:sp>
      </p:grpSp>
      <p:grpSp>
        <p:nvGrpSpPr>
          <p:cNvPr id="44" name="Group 39"/>
          <p:cNvGrpSpPr>
            <a:grpSpLocks/>
          </p:cNvGrpSpPr>
          <p:nvPr/>
        </p:nvGrpSpPr>
        <p:grpSpPr bwMode="auto">
          <a:xfrm>
            <a:off x="6497638" y="3538538"/>
            <a:ext cx="1724025" cy="950912"/>
            <a:chOff x="8858766" y="1813486"/>
            <a:chExt cx="2300186" cy="1266198"/>
          </a:xfrm>
        </p:grpSpPr>
        <p:sp>
          <p:nvSpPr>
            <p:cNvPr id="45" name="TextBox 40"/>
            <p:cNvSpPr txBox="1"/>
            <p:nvPr/>
          </p:nvSpPr>
          <p:spPr>
            <a:xfrm>
              <a:off x="8858766" y="2107311"/>
              <a:ext cx="2300186" cy="972373"/>
            </a:xfrm>
            <a:prstGeom prst="rect">
              <a:avLst/>
            </a:prstGeom>
            <a:noFill/>
          </p:spPr>
          <p:txBody>
            <a:bodyPr lIns="0" tIns="0" rIns="0" bIns="0">
              <a:spAutoFit/>
            </a:bodyPr>
            <a:lstStyle/>
            <a:p>
              <a:pPr defTabSz="1087438"/>
              <a:r>
                <a:rPr lang="zh-CN" altLang="en-US" sz="1200" b="1"/>
                <a:t>（六）根据儿童的言语发育水平、特点，对其语言、行为等以直接介入、直接训练为主。 </a:t>
              </a:r>
            </a:p>
          </p:txBody>
        </p:sp>
        <p:sp>
          <p:nvSpPr>
            <p:cNvPr id="46" name="TextBox 41"/>
            <p:cNvSpPr txBox="1"/>
            <p:nvPr/>
          </p:nvSpPr>
          <p:spPr>
            <a:xfrm>
              <a:off x="8858766" y="1813486"/>
              <a:ext cx="2113799" cy="245207"/>
            </a:xfrm>
            <a:prstGeom prst="rect">
              <a:avLst/>
            </a:prstGeom>
            <a:noFill/>
          </p:spPr>
          <p:txBody>
            <a:bodyPr lIns="0" tIns="0" rIns="0" bIns="0">
              <a:spAutoFit/>
            </a:bodyPr>
            <a:lstStyle/>
            <a:p>
              <a:pPr defTabSz="684213"/>
              <a:endParaRPr lang="zh-CN" altLang="en-US" sz="1200">
                <a:solidFill>
                  <a:srgbClr val="7F7F7F"/>
                </a:solidFill>
                <a:latin typeface="微软雅黑" pitchFamily="34" charset="-122"/>
                <a:ea typeface="微软雅黑" pitchFamily="34" charset="-122"/>
              </a:endParaRPr>
            </a:p>
          </p:txBody>
        </p:sp>
      </p:grpSp>
      <p:grpSp>
        <p:nvGrpSpPr>
          <p:cNvPr id="47" name="Group 42"/>
          <p:cNvGrpSpPr>
            <a:grpSpLocks/>
          </p:cNvGrpSpPr>
          <p:nvPr/>
        </p:nvGrpSpPr>
        <p:grpSpPr bwMode="auto">
          <a:xfrm>
            <a:off x="6910388" y="2233613"/>
            <a:ext cx="1673225" cy="768350"/>
            <a:chOff x="8858766" y="1813486"/>
            <a:chExt cx="2231795" cy="1024453"/>
          </a:xfrm>
        </p:grpSpPr>
        <p:sp>
          <p:nvSpPr>
            <p:cNvPr id="48" name="TextBox 43"/>
            <p:cNvSpPr txBox="1"/>
            <p:nvPr/>
          </p:nvSpPr>
          <p:spPr>
            <a:xfrm>
              <a:off x="8858766" y="2107698"/>
              <a:ext cx="2231795" cy="730241"/>
            </a:xfrm>
            <a:prstGeom prst="rect">
              <a:avLst/>
            </a:prstGeom>
            <a:noFill/>
          </p:spPr>
          <p:txBody>
            <a:bodyPr lIns="0" tIns="0" rIns="0" bIns="0">
              <a:spAutoFit/>
            </a:bodyPr>
            <a:lstStyle/>
            <a:p>
              <a:pPr defTabSz="1087438"/>
              <a:r>
                <a:rPr lang="zh-CN" altLang="en-US" sz="1200" b="1"/>
                <a:t>（五）一次的训练课题设定要注意课题项目的集中持续性</a:t>
              </a:r>
              <a:endParaRPr lang="zh-CN" altLang="en-US" sz="1200" b="1">
                <a:solidFill>
                  <a:srgbClr val="7F7F7F"/>
                </a:solidFill>
                <a:latin typeface="微软雅黑" pitchFamily="34" charset="-122"/>
                <a:ea typeface="微软雅黑" pitchFamily="34" charset="-122"/>
                <a:cs typeface="Open Sans"/>
              </a:endParaRPr>
            </a:p>
          </p:txBody>
        </p:sp>
        <p:sp>
          <p:nvSpPr>
            <p:cNvPr id="49" name="TextBox 44"/>
            <p:cNvSpPr txBox="1"/>
            <p:nvPr/>
          </p:nvSpPr>
          <p:spPr>
            <a:xfrm>
              <a:off x="8858766" y="1813486"/>
              <a:ext cx="2113218" cy="245530"/>
            </a:xfrm>
            <a:prstGeom prst="rect">
              <a:avLst/>
            </a:prstGeom>
            <a:noFill/>
          </p:spPr>
          <p:txBody>
            <a:bodyPr lIns="0" tIns="0" rIns="0" bIns="0">
              <a:spAutoFit/>
            </a:bodyPr>
            <a:lstStyle/>
            <a:p>
              <a:pPr defTabSz="684213"/>
              <a:endParaRPr lang="zh-CN" altLang="en-US" sz="1200">
                <a:solidFill>
                  <a:srgbClr val="7F7F7F"/>
                </a:solidFill>
                <a:latin typeface="微软雅黑" pitchFamily="34" charset="-122"/>
                <a:ea typeface="微软雅黑" pitchFamily="34" charset="-122"/>
              </a:endParaRPr>
            </a:p>
          </p:txBody>
        </p:sp>
      </p:grpSp>
      <p:grpSp>
        <p:nvGrpSpPr>
          <p:cNvPr id="50" name="Group 45"/>
          <p:cNvGrpSpPr>
            <a:grpSpLocks/>
          </p:cNvGrpSpPr>
          <p:nvPr/>
        </p:nvGrpSpPr>
        <p:grpSpPr bwMode="auto">
          <a:xfrm>
            <a:off x="1276350" y="1198563"/>
            <a:ext cx="1649413" cy="950912"/>
            <a:chOff x="1320628" y="1813486"/>
            <a:chExt cx="2322052" cy="1267868"/>
          </a:xfrm>
        </p:grpSpPr>
        <p:sp>
          <p:nvSpPr>
            <p:cNvPr id="24608" name="TextBox 46"/>
            <p:cNvSpPr txBox="1">
              <a:spLocks noChangeArrowheads="1"/>
            </p:cNvSpPr>
            <p:nvPr/>
          </p:nvSpPr>
          <p:spPr bwMode="auto">
            <a:xfrm>
              <a:off x="1320628" y="2107699"/>
              <a:ext cx="2322052" cy="973655"/>
            </a:xfrm>
            <a:prstGeom prst="rect">
              <a:avLst/>
            </a:prstGeom>
            <a:noFill/>
            <a:ln w="9525">
              <a:noFill/>
              <a:miter lim="800000"/>
              <a:headEnd/>
              <a:tailEnd/>
            </a:ln>
          </p:spPr>
          <p:txBody>
            <a:bodyPr lIns="0" tIns="0" rIns="0" bIns="0">
              <a:spAutoFit/>
            </a:bodyPr>
            <a:lstStyle/>
            <a:p>
              <a:pPr defTabSz="1087438"/>
              <a:r>
                <a:rPr lang="zh-CN" altLang="en-US" sz="1200" b="1"/>
                <a:t>（一）进行一对一训练时，应在安静、宽敞、安全、充满儿童喜爱气氛的训练室中进行。</a:t>
              </a:r>
            </a:p>
          </p:txBody>
        </p:sp>
        <p:sp>
          <p:nvSpPr>
            <p:cNvPr id="52" name="TextBox 47"/>
            <p:cNvSpPr txBox="1"/>
            <p:nvPr/>
          </p:nvSpPr>
          <p:spPr>
            <a:xfrm>
              <a:off x="1530708" y="1813486"/>
              <a:ext cx="2111972" cy="245530"/>
            </a:xfrm>
            <a:prstGeom prst="rect">
              <a:avLst/>
            </a:prstGeom>
            <a:noFill/>
          </p:spPr>
          <p:txBody>
            <a:bodyPr lIns="0" tIns="0" rIns="0" bIns="0">
              <a:spAutoFit/>
            </a:bodyPr>
            <a:lstStyle/>
            <a:p>
              <a:pPr algn="r" defTabSz="684213"/>
              <a:endParaRPr lang="zh-CN" altLang="en-US" sz="1200">
                <a:solidFill>
                  <a:srgbClr val="7F7F7F"/>
                </a:solidFill>
                <a:latin typeface="微软雅黑" pitchFamily="34" charset="-122"/>
                <a:ea typeface="微软雅黑" pitchFamily="34" charset="-122"/>
              </a:endParaRPr>
            </a:p>
          </p:txBody>
        </p:sp>
      </p:grpSp>
      <p:grpSp>
        <p:nvGrpSpPr>
          <p:cNvPr id="53" name="Group 48"/>
          <p:cNvGrpSpPr>
            <a:grpSpLocks/>
          </p:cNvGrpSpPr>
          <p:nvPr/>
        </p:nvGrpSpPr>
        <p:grpSpPr bwMode="auto">
          <a:xfrm>
            <a:off x="600075" y="2268538"/>
            <a:ext cx="1692275" cy="950912"/>
            <a:chOff x="566057" y="3378459"/>
            <a:chExt cx="2257472" cy="1263829"/>
          </a:xfrm>
        </p:grpSpPr>
        <p:sp>
          <p:nvSpPr>
            <p:cNvPr id="54" name="TextBox 49"/>
            <p:cNvSpPr txBox="1"/>
            <p:nvPr/>
          </p:nvSpPr>
          <p:spPr>
            <a:xfrm>
              <a:off x="566057" y="3671734"/>
              <a:ext cx="2257472" cy="970554"/>
            </a:xfrm>
            <a:prstGeom prst="rect">
              <a:avLst/>
            </a:prstGeom>
            <a:noFill/>
          </p:spPr>
          <p:txBody>
            <a:bodyPr lIns="0" tIns="0" rIns="0" bIns="0">
              <a:spAutoFit/>
            </a:bodyPr>
            <a:lstStyle/>
            <a:p>
              <a:pPr defTabSz="1087438"/>
              <a:r>
                <a:rPr lang="zh-CN" altLang="en-US" sz="1200" b="1"/>
                <a:t>（二）集体训练可以在训练室内或室外进行，但要根据训练课题的要求选择合适的场地。</a:t>
              </a:r>
            </a:p>
          </p:txBody>
        </p:sp>
        <p:sp>
          <p:nvSpPr>
            <p:cNvPr id="55" name="TextBox 50"/>
            <p:cNvSpPr txBox="1"/>
            <p:nvPr/>
          </p:nvSpPr>
          <p:spPr>
            <a:xfrm>
              <a:off x="710061" y="3378459"/>
              <a:ext cx="2113468" cy="244748"/>
            </a:xfrm>
            <a:prstGeom prst="rect">
              <a:avLst/>
            </a:prstGeom>
            <a:noFill/>
          </p:spPr>
          <p:txBody>
            <a:bodyPr lIns="0" tIns="0" rIns="0" bIns="0">
              <a:spAutoFit/>
            </a:bodyPr>
            <a:lstStyle/>
            <a:p>
              <a:pPr algn="r" defTabSz="684213"/>
              <a:endParaRPr lang="zh-CN" altLang="en-US" sz="1200">
                <a:solidFill>
                  <a:srgbClr val="7F7F7F"/>
                </a:solidFill>
                <a:latin typeface="微软雅黑" pitchFamily="34" charset="-122"/>
                <a:ea typeface="微软雅黑" pitchFamily="34" charset="-122"/>
              </a:endParaRPr>
            </a:p>
          </p:txBody>
        </p:sp>
      </p:grpSp>
      <p:grpSp>
        <p:nvGrpSpPr>
          <p:cNvPr id="56" name="Group 51"/>
          <p:cNvGrpSpPr>
            <a:grpSpLocks/>
          </p:cNvGrpSpPr>
          <p:nvPr/>
        </p:nvGrpSpPr>
        <p:grpSpPr bwMode="auto">
          <a:xfrm>
            <a:off x="892175" y="3846513"/>
            <a:ext cx="1741488" cy="768350"/>
            <a:chOff x="1187278" y="5127778"/>
            <a:chExt cx="2322052" cy="1024453"/>
          </a:xfrm>
        </p:grpSpPr>
        <p:sp>
          <p:nvSpPr>
            <p:cNvPr id="57" name="TextBox 52"/>
            <p:cNvSpPr txBox="1"/>
            <p:nvPr/>
          </p:nvSpPr>
          <p:spPr>
            <a:xfrm>
              <a:off x="1187278" y="5421990"/>
              <a:ext cx="2322052" cy="730241"/>
            </a:xfrm>
            <a:prstGeom prst="rect">
              <a:avLst/>
            </a:prstGeom>
            <a:noFill/>
          </p:spPr>
          <p:txBody>
            <a:bodyPr lIns="0" tIns="0" rIns="0" bIns="0">
              <a:spAutoFit/>
            </a:bodyPr>
            <a:lstStyle/>
            <a:p>
              <a:pPr defTabSz="1087438"/>
              <a:r>
                <a:rPr lang="zh-CN" altLang="en-US" sz="1200" b="1"/>
                <a:t>（三）使用的物品尽量放在治疗师手边，以方便完成课题内容。</a:t>
              </a:r>
            </a:p>
          </p:txBody>
        </p:sp>
        <p:sp>
          <p:nvSpPr>
            <p:cNvPr id="58" name="TextBox 53"/>
            <p:cNvSpPr txBox="1"/>
            <p:nvPr/>
          </p:nvSpPr>
          <p:spPr>
            <a:xfrm>
              <a:off x="1396835" y="5127778"/>
              <a:ext cx="2112495" cy="245530"/>
            </a:xfrm>
            <a:prstGeom prst="rect">
              <a:avLst/>
            </a:prstGeom>
            <a:noFill/>
          </p:spPr>
          <p:txBody>
            <a:bodyPr lIns="0" tIns="0" rIns="0" bIns="0">
              <a:spAutoFit/>
            </a:bodyPr>
            <a:lstStyle/>
            <a:p>
              <a:pPr algn="r" defTabSz="684213"/>
              <a:endParaRPr lang="zh-CN" altLang="en-US" sz="1200">
                <a:solidFill>
                  <a:srgbClr val="7F7F7F"/>
                </a:solidFill>
                <a:latin typeface="微软雅黑" pitchFamily="34" charset="-122"/>
                <a:ea typeface="微软雅黑" pitchFamily="34" charset="-122"/>
              </a:endParaRPr>
            </a:p>
          </p:txBody>
        </p:sp>
      </p:grpSp>
      <p:grpSp>
        <p:nvGrpSpPr>
          <p:cNvPr id="59" name="Group 54"/>
          <p:cNvGrpSpPr>
            <a:grpSpLocks/>
          </p:cNvGrpSpPr>
          <p:nvPr/>
        </p:nvGrpSpPr>
        <p:grpSpPr bwMode="auto">
          <a:xfrm>
            <a:off x="3035300" y="1446213"/>
            <a:ext cx="412750" cy="411162"/>
            <a:chOff x="3818283" y="1926549"/>
            <a:chExt cx="548204" cy="548202"/>
          </a:xfrm>
        </p:grpSpPr>
        <p:sp>
          <p:nvSpPr>
            <p:cNvPr id="60" name="Oval 55"/>
            <p:cNvSpPr/>
            <p:nvPr/>
          </p:nvSpPr>
          <p:spPr>
            <a:xfrm flipH="1">
              <a:off x="3818283" y="1926549"/>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55" name="Freeform 61"/>
            <p:cNvSpPr>
              <a:spLocks noEditPoints="1"/>
            </p:cNvSpPr>
            <p:nvPr/>
          </p:nvSpPr>
          <p:spPr bwMode="auto">
            <a:xfrm>
              <a:off x="3908948" y="2051428"/>
              <a:ext cx="377417" cy="298443"/>
            </a:xfrm>
            <a:custGeom>
              <a:avLst/>
              <a:gdLst>
                <a:gd name="T0" fmla="*/ 178150 w 106"/>
                <a:gd name="T1" fmla="*/ 39285 h 83"/>
                <a:gd name="T2" fmla="*/ 181713 w 106"/>
                <a:gd name="T3" fmla="*/ 39285 h 83"/>
                <a:gd name="T4" fmla="*/ 181713 w 106"/>
                <a:gd name="T5" fmla="*/ 153569 h 83"/>
                <a:gd name="T6" fmla="*/ 67697 w 106"/>
                <a:gd name="T7" fmla="*/ 96427 h 83"/>
                <a:gd name="T8" fmla="*/ 67697 w 106"/>
                <a:gd name="T9" fmla="*/ 92856 h 83"/>
                <a:gd name="T10" fmla="*/ 195965 w 106"/>
                <a:gd name="T11" fmla="*/ 149998 h 83"/>
                <a:gd name="T12" fmla="*/ 199528 w 106"/>
                <a:gd name="T13" fmla="*/ 153569 h 83"/>
                <a:gd name="T14" fmla="*/ 309981 w 106"/>
                <a:gd name="T15" fmla="*/ 96427 h 83"/>
                <a:gd name="T16" fmla="*/ 199528 w 106"/>
                <a:gd name="T17" fmla="*/ 39285 h 83"/>
                <a:gd name="T18" fmla="*/ 195965 w 106"/>
                <a:gd name="T19" fmla="*/ 39285 h 83"/>
                <a:gd name="T20" fmla="*/ 53445 w 106"/>
                <a:gd name="T21" fmla="*/ 103570 h 83"/>
                <a:gd name="T22" fmla="*/ 3563 w 106"/>
                <a:gd name="T23" fmla="*/ 124998 h 83"/>
                <a:gd name="T24" fmla="*/ 3563 w 106"/>
                <a:gd name="T25" fmla="*/ 132141 h 83"/>
                <a:gd name="T26" fmla="*/ 121142 w 106"/>
                <a:gd name="T27" fmla="*/ 189283 h 83"/>
                <a:gd name="T28" fmla="*/ 171024 w 106"/>
                <a:gd name="T29" fmla="*/ 164283 h 83"/>
                <a:gd name="T30" fmla="*/ 374115 w 106"/>
                <a:gd name="T31" fmla="*/ 57142 h 83"/>
                <a:gd name="T32" fmla="*/ 374115 w 106"/>
                <a:gd name="T33" fmla="*/ 64285 h 83"/>
                <a:gd name="T34" fmla="*/ 324233 w 106"/>
                <a:gd name="T35" fmla="*/ 89284 h 83"/>
                <a:gd name="T36" fmla="*/ 206654 w 106"/>
                <a:gd name="T37" fmla="*/ 28571 h 83"/>
                <a:gd name="T38" fmla="*/ 256536 w 106"/>
                <a:gd name="T39" fmla="*/ 0 h 83"/>
                <a:gd name="T40" fmla="*/ 374115 w 106"/>
                <a:gd name="T41" fmla="*/ 57142 h 83"/>
                <a:gd name="T42" fmla="*/ 377678 w 106"/>
                <a:gd name="T43" fmla="*/ 128569 h 83"/>
                <a:gd name="T44" fmla="*/ 256536 w 106"/>
                <a:gd name="T45" fmla="*/ 189283 h 83"/>
                <a:gd name="T46" fmla="*/ 206654 w 106"/>
                <a:gd name="T47" fmla="*/ 167855 h 83"/>
                <a:gd name="T48" fmla="*/ 206654 w 106"/>
                <a:gd name="T49" fmla="*/ 160712 h 83"/>
                <a:gd name="T50" fmla="*/ 327796 w 106"/>
                <a:gd name="T51" fmla="*/ 103570 h 83"/>
                <a:gd name="T52" fmla="*/ 171024 w 106"/>
                <a:gd name="T53" fmla="*/ 25000 h 83"/>
                <a:gd name="T54" fmla="*/ 117579 w 106"/>
                <a:gd name="T55" fmla="*/ 0 h 83"/>
                <a:gd name="T56" fmla="*/ 0 w 106"/>
                <a:gd name="T57" fmla="*/ 60713 h 83"/>
                <a:gd name="T58" fmla="*/ 49882 w 106"/>
                <a:gd name="T59" fmla="*/ 89284 h 83"/>
                <a:gd name="T60" fmla="*/ 171024 w 106"/>
                <a:gd name="T61" fmla="*/ 32142 h 83"/>
                <a:gd name="T62" fmla="*/ 171024 w 106"/>
                <a:gd name="T63" fmla="*/ 25000 h 83"/>
                <a:gd name="T64" fmla="*/ 195965 w 106"/>
                <a:gd name="T65" fmla="*/ 292853 h 83"/>
                <a:gd name="T66" fmla="*/ 199528 w 106"/>
                <a:gd name="T67" fmla="*/ 296424 h 83"/>
                <a:gd name="T68" fmla="*/ 320670 w 106"/>
                <a:gd name="T69" fmla="*/ 232139 h 83"/>
                <a:gd name="T70" fmla="*/ 317107 w 106"/>
                <a:gd name="T71" fmla="*/ 174997 h 83"/>
                <a:gd name="T72" fmla="*/ 260099 w 106"/>
                <a:gd name="T73" fmla="*/ 203568 h 83"/>
                <a:gd name="T74" fmla="*/ 256536 w 106"/>
                <a:gd name="T75" fmla="*/ 203568 h 83"/>
                <a:gd name="T76" fmla="*/ 199528 w 106"/>
                <a:gd name="T77" fmla="*/ 174997 h 83"/>
                <a:gd name="T78" fmla="*/ 195965 w 106"/>
                <a:gd name="T79" fmla="*/ 178569 h 83"/>
                <a:gd name="T80" fmla="*/ 60571 w 106"/>
                <a:gd name="T81" fmla="*/ 174997 h 83"/>
                <a:gd name="T82" fmla="*/ 117579 w 106"/>
                <a:gd name="T83" fmla="*/ 203568 h 83"/>
                <a:gd name="T84" fmla="*/ 178150 w 106"/>
                <a:gd name="T85" fmla="*/ 174997 h 83"/>
                <a:gd name="T86" fmla="*/ 181713 w 106"/>
                <a:gd name="T87" fmla="*/ 178569 h 83"/>
                <a:gd name="T88" fmla="*/ 181713 w 106"/>
                <a:gd name="T89" fmla="*/ 296424 h 83"/>
                <a:gd name="T90" fmla="*/ 60571 w 106"/>
                <a:gd name="T91" fmla="*/ 235711 h 83"/>
                <a:gd name="T92" fmla="*/ 57008 w 106"/>
                <a:gd name="T93" fmla="*/ 178569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61" name="Group 60"/>
          <p:cNvGrpSpPr>
            <a:grpSpLocks/>
          </p:cNvGrpSpPr>
          <p:nvPr/>
        </p:nvGrpSpPr>
        <p:grpSpPr bwMode="auto">
          <a:xfrm>
            <a:off x="2401888" y="2605088"/>
            <a:ext cx="411162" cy="409575"/>
            <a:chOff x="3010378" y="3471260"/>
            <a:chExt cx="548204" cy="548202"/>
          </a:xfrm>
        </p:grpSpPr>
        <p:sp>
          <p:nvSpPr>
            <p:cNvPr id="62" name="Oval 61"/>
            <p:cNvSpPr/>
            <p:nvPr/>
          </p:nvSpPr>
          <p:spPr>
            <a:xfrm flipH="1">
              <a:off x="3010378" y="3471260"/>
              <a:ext cx="548204" cy="54820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r" fontAlgn="auto">
                <a:spcBef>
                  <a:spcPts val="0"/>
                </a:spcBef>
                <a:spcAft>
                  <a:spcPts val="0"/>
                </a:spcAft>
                <a:defRPr/>
              </a:pPr>
              <a:endParaRPr lang="zh-CN"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53" name="Freeform 51"/>
            <p:cNvSpPr>
              <a:spLocks noEditPoints="1"/>
            </p:cNvSpPr>
            <p:nvPr/>
          </p:nvSpPr>
          <p:spPr bwMode="auto">
            <a:xfrm>
              <a:off x="3071759" y="3586000"/>
              <a:ext cx="410624" cy="339970"/>
            </a:xfrm>
            <a:custGeom>
              <a:avLst/>
              <a:gdLst>
                <a:gd name="T0" fmla="*/ 319306 w 107"/>
                <a:gd name="T1" fmla="*/ 243443 h 88"/>
                <a:gd name="T2" fmla="*/ 319306 w 107"/>
                <a:gd name="T3" fmla="*/ 27049 h 88"/>
                <a:gd name="T4" fmla="*/ 319306 w 107"/>
                <a:gd name="T5" fmla="*/ 11593 h 88"/>
                <a:gd name="T6" fmla="*/ 327000 w 107"/>
                <a:gd name="T7" fmla="*/ 0 h 88"/>
                <a:gd name="T8" fmla="*/ 334694 w 107"/>
                <a:gd name="T9" fmla="*/ 0 h 88"/>
                <a:gd name="T10" fmla="*/ 342388 w 107"/>
                <a:gd name="T11" fmla="*/ 0 h 88"/>
                <a:gd name="T12" fmla="*/ 342388 w 107"/>
                <a:gd name="T13" fmla="*/ 266628 h 88"/>
                <a:gd name="T14" fmla="*/ 334694 w 107"/>
                <a:gd name="T15" fmla="*/ 270492 h 88"/>
                <a:gd name="T16" fmla="*/ 327000 w 107"/>
                <a:gd name="T17" fmla="*/ 266628 h 88"/>
                <a:gd name="T18" fmla="*/ 319306 w 107"/>
                <a:gd name="T19" fmla="*/ 258899 h 88"/>
                <a:gd name="T20" fmla="*/ 319306 w 107"/>
                <a:gd name="T21" fmla="*/ 243443 h 88"/>
                <a:gd name="T22" fmla="*/ 92329 w 107"/>
                <a:gd name="T23" fmla="*/ 243443 h 88"/>
                <a:gd name="T24" fmla="*/ 92329 w 107"/>
                <a:gd name="T25" fmla="*/ 27049 h 88"/>
                <a:gd name="T26" fmla="*/ 92329 w 107"/>
                <a:gd name="T27" fmla="*/ 11593 h 88"/>
                <a:gd name="T28" fmla="*/ 84635 w 107"/>
                <a:gd name="T29" fmla="*/ 0 h 88"/>
                <a:gd name="T30" fmla="*/ 76941 w 107"/>
                <a:gd name="T31" fmla="*/ 0 h 88"/>
                <a:gd name="T32" fmla="*/ 69247 w 107"/>
                <a:gd name="T33" fmla="*/ 0 h 88"/>
                <a:gd name="T34" fmla="*/ 69247 w 107"/>
                <a:gd name="T35" fmla="*/ 266628 h 88"/>
                <a:gd name="T36" fmla="*/ 76941 w 107"/>
                <a:gd name="T37" fmla="*/ 270492 h 88"/>
                <a:gd name="T38" fmla="*/ 84635 w 107"/>
                <a:gd name="T39" fmla="*/ 266628 h 88"/>
                <a:gd name="T40" fmla="*/ 92329 w 107"/>
                <a:gd name="T41" fmla="*/ 258899 h 88"/>
                <a:gd name="T42" fmla="*/ 92329 w 107"/>
                <a:gd name="T43" fmla="*/ 243443 h 88"/>
                <a:gd name="T44" fmla="*/ 138494 w 107"/>
                <a:gd name="T45" fmla="*/ 197073 h 88"/>
                <a:gd name="T46" fmla="*/ 138494 w 107"/>
                <a:gd name="T47" fmla="*/ 212529 h 88"/>
                <a:gd name="T48" fmla="*/ 126953 w 107"/>
                <a:gd name="T49" fmla="*/ 224122 h 88"/>
                <a:gd name="T50" fmla="*/ 119259 w 107"/>
                <a:gd name="T51" fmla="*/ 227986 h 88"/>
                <a:gd name="T52" fmla="*/ 111565 w 107"/>
                <a:gd name="T53" fmla="*/ 224122 h 88"/>
                <a:gd name="T54" fmla="*/ 111565 w 107"/>
                <a:gd name="T55" fmla="*/ 46370 h 88"/>
                <a:gd name="T56" fmla="*/ 119259 w 107"/>
                <a:gd name="T57" fmla="*/ 42506 h 88"/>
                <a:gd name="T58" fmla="*/ 126953 w 107"/>
                <a:gd name="T59" fmla="*/ 46370 h 88"/>
                <a:gd name="T60" fmla="*/ 138494 w 107"/>
                <a:gd name="T61" fmla="*/ 54098 h 88"/>
                <a:gd name="T62" fmla="*/ 138494 w 107"/>
                <a:gd name="T63" fmla="*/ 69555 h 88"/>
                <a:gd name="T64" fmla="*/ 138494 w 107"/>
                <a:gd name="T65" fmla="*/ 197073 h 88"/>
                <a:gd name="T66" fmla="*/ 234670 w 107"/>
                <a:gd name="T67" fmla="*/ 309134 h 88"/>
                <a:gd name="T68" fmla="*/ 207741 w 107"/>
                <a:gd name="T69" fmla="*/ 340047 h 88"/>
                <a:gd name="T70" fmla="*/ 176965 w 107"/>
                <a:gd name="T71" fmla="*/ 309134 h 88"/>
                <a:gd name="T72" fmla="*/ 176965 w 107"/>
                <a:gd name="T73" fmla="*/ 92740 h 88"/>
                <a:gd name="T74" fmla="*/ 207741 w 107"/>
                <a:gd name="T75" fmla="*/ 61827 h 88"/>
                <a:gd name="T76" fmla="*/ 234670 w 107"/>
                <a:gd name="T77" fmla="*/ 92740 h 88"/>
                <a:gd name="T78" fmla="*/ 234670 w 107"/>
                <a:gd name="T79" fmla="*/ 309134 h 88"/>
                <a:gd name="T80" fmla="*/ 273141 w 107"/>
                <a:gd name="T81" fmla="*/ 197073 h 88"/>
                <a:gd name="T82" fmla="*/ 273141 w 107"/>
                <a:gd name="T83" fmla="*/ 212529 h 88"/>
                <a:gd name="T84" fmla="*/ 284682 w 107"/>
                <a:gd name="T85" fmla="*/ 224122 h 88"/>
                <a:gd name="T86" fmla="*/ 292376 w 107"/>
                <a:gd name="T87" fmla="*/ 227986 h 88"/>
                <a:gd name="T88" fmla="*/ 300070 w 107"/>
                <a:gd name="T89" fmla="*/ 224122 h 88"/>
                <a:gd name="T90" fmla="*/ 300070 w 107"/>
                <a:gd name="T91" fmla="*/ 46370 h 88"/>
                <a:gd name="T92" fmla="*/ 292376 w 107"/>
                <a:gd name="T93" fmla="*/ 42506 h 88"/>
                <a:gd name="T94" fmla="*/ 284682 w 107"/>
                <a:gd name="T95" fmla="*/ 46370 h 88"/>
                <a:gd name="T96" fmla="*/ 273141 w 107"/>
                <a:gd name="T97" fmla="*/ 54098 h 88"/>
                <a:gd name="T98" fmla="*/ 273141 w 107"/>
                <a:gd name="T99" fmla="*/ 69555 h 88"/>
                <a:gd name="T100" fmla="*/ 273141 w 107"/>
                <a:gd name="T101" fmla="*/ 197073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64" name="Group 63"/>
          <p:cNvGrpSpPr>
            <a:grpSpLocks/>
          </p:cNvGrpSpPr>
          <p:nvPr/>
        </p:nvGrpSpPr>
        <p:grpSpPr bwMode="auto">
          <a:xfrm>
            <a:off x="6359525" y="2605088"/>
            <a:ext cx="412750" cy="409575"/>
            <a:chOff x="8671519" y="3471260"/>
            <a:chExt cx="548204" cy="548202"/>
          </a:xfrm>
        </p:grpSpPr>
        <p:sp>
          <p:nvSpPr>
            <p:cNvPr id="65" name="Oval 64"/>
            <p:cNvSpPr/>
            <p:nvPr/>
          </p:nvSpPr>
          <p:spPr>
            <a:xfrm>
              <a:off x="8671519" y="3471260"/>
              <a:ext cx="548204" cy="54820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zh-CN" altLang="zh-CN" sz="1200">
                <a:solidFill>
                  <a:schemeClr val="tx1">
                    <a:lumMod val="50000"/>
                    <a:lumOff val="50000"/>
                  </a:schemeClr>
                </a:solidFill>
                <a:latin typeface="微软雅黑" panose="020B0503020204020204" charset="-122"/>
                <a:ea typeface="微软雅黑" panose="020B0503020204020204" charset="-122"/>
              </a:endParaRPr>
            </a:p>
          </p:txBody>
        </p:sp>
        <p:grpSp>
          <p:nvGrpSpPr>
            <p:cNvPr id="66" name="Group 65"/>
            <p:cNvGrpSpPr/>
            <p:nvPr/>
          </p:nvGrpSpPr>
          <p:grpSpPr>
            <a:xfrm>
              <a:off x="8747720" y="3559794"/>
              <a:ext cx="387465" cy="324462"/>
              <a:chOff x="5099051" y="3930651"/>
              <a:chExt cx="390525" cy="327025"/>
            </a:xfrm>
            <a:solidFill>
              <a:schemeClr val="bg1"/>
            </a:solidFill>
          </p:grpSpPr>
          <p:sp>
            <p:nvSpPr>
              <p:cNvPr id="67" name="Freeform 103"/>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p:spPr>
            <p:txBody>
              <a:bodyPr/>
              <a:lstStyle/>
              <a:p>
                <a:pPr defTabSz="685165" fontAlgn="auto">
                  <a:spcBef>
                    <a:spcPts val="0"/>
                  </a:spcBef>
                  <a:spcAft>
                    <a:spcPts val="0"/>
                  </a:spcAft>
                  <a:defRPr/>
                </a:pPr>
                <a:endParaRPr lang="en-US">
                  <a:solidFill>
                    <a:schemeClr val="tx1">
                      <a:lumMod val="50000"/>
                      <a:lumOff val="50000"/>
                    </a:schemeClr>
                  </a:solidFill>
                  <a:latin typeface="微软雅黑" panose="020B0503020204020204" charset="-122"/>
                  <a:ea typeface="微软雅黑" panose="020B0503020204020204" charset="-122"/>
                </a:endParaRPr>
              </a:p>
            </p:txBody>
          </p:sp>
          <p:sp>
            <p:nvSpPr>
              <p:cNvPr id="68" name="Freeform 104"/>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p:spPr>
            <p:txBody>
              <a:bodyPr/>
              <a:lstStyle/>
              <a:p>
                <a:pPr defTabSz="685165" fontAlgn="auto">
                  <a:spcBef>
                    <a:spcPts val="0"/>
                  </a:spcBef>
                  <a:spcAft>
                    <a:spcPts val="0"/>
                  </a:spcAft>
                  <a:defRPr/>
                </a:pPr>
                <a:endParaRPr lang="en-US">
                  <a:solidFill>
                    <a:schemeClr val="tx1">
                      <a:lumMod val="50000"/>
                      <a:lumOff val="50000"/>
                    </a:schemeClr>
                  </a:solidFill>
                  <a:latin typeface="微软雅黑" panose="020B0503020204020204" charset="-122"/>
                  <a:ea typeface="微软雅黑" panose="020B0503020204020204" charset="-122"/>
                </a:endParaRPr>
              </a:p>
            </p:txBody>
          </p:sp>
        </p:grpSp>
      </p:grpSp>
      <p:grpSp>
        <p:nvGrpSpPr>
          <p:cNvPr id="69" name="Group 68"/>
          <p:cNvGrpSpPr>
            <a:grpSpLocks/>
          </p:cNvGrpSpPr>
          <p:nvPr/>
        </p:nvGrpSpPr>
        <p:grpSpPr bwMode="auto">
          <a:xfrm>
            <a:off x="6005513" y="3929063"/>
            <a:ext cx="411162" cy="409575"/>
            <a:chOff x="7987058" y="5237051"/>
            <a:chExt cx="548204" cy="548202"/>
          </a:xfrm>
        </p:grpSpPr>
        <p:sp>
          <p:nvSpPr>
            <p:cNvPr id="70" name="Oval 69"/>
            <p:cNvSpPr/>
            <p:nvPr/>
          </p:nvSpPr>
          <p:spPr>
            <a:xfrm>
              <a:off x="7987058" y="5237051"/>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49" name="Freeform 101"/>
            <p:cNvSpPr>
              <a:spLocks noEditPoints="1"/>
            </p:cNvSpPr>
            <p:nvPr/>
          </p:nvSpPr>
          <p:spPr bwMode="auto">
            <a:xfrm>
              <a:off x="8052673" y="5347541"/>
              <a:ext cx="378876" cy="348469"/>
            </a:xfrm>
            <a:custGeom>
              <a:avLst/>
              <a:gdLst>
                <a:gd name="T0" fmla="*/ 39 w 68"/>
                <a:gd name="T1" fmla="*/ 36 h 63"/>
                <a:gd name="T2" fmla="*/ 41 w 68"/>
                <a:gd name="T3" fmla="*/ 44 h 63"/>
                <a:gd name="T4" fmla="*/ 35 w 68"/>
                <a:gd name="T5" fmla="*/ 50 h 63"/>
                <a:gd name="T6" fmla="*/ 27 w 68"/>
                <a:gd name="T7" fmla="*/ 53 h 63"/>
                <a:gd name="T8" fmla="*/ 18 w 68"/>
                <a:gd name="T9" fmla="*/ 53 h 63"/>
                <a:gd name="T10" fmla="*/ 11 w 68"/>
                <a:gd name="T11" fmla="*/ 50 h 63"/>
                <a:gd name="T12" fmla="*/ 4 w 68"/>
                <a:gd name="T13" fmla="*/ 44 h 63"/>
                <a:gd name="T14" fmla="*/ 6 w 68"/>
                <a:gd name="T15" fmla="*/ 36 h 63"/>
                <a:gd name="T16" fmla="*/ 0 w 68"/>
                <a:gd name="T17" fmla="*/ 28 h 63"/>
                <a:gd name="T18" fmla="*/ 7 w 68"/>
                <a:gd name="T19" fmla="*/ 23 h 63"/>
                <a:gd name="T20" fmla="*/ 4 w 68"/>
                <a:gd name="T21" fmla="*/ 18 h 63"/>
                <a:gd name="T22" fmla="*/ 15 w 68"/>
                <a:gd name="T23" fmla="*/ 16 h 63"/>
                <a:gd name="T24" fmla="*/ 19 w 68"/>
                <a:gd name="T25" fmla="*/ 8 h 63"/>
                <a:gd name="T26" fmla="*/ 28 w 68"/>
                <a:gd name="T27" fmla="*/ 15 h 63"/>
                <a:gd name="T28" fmla="*/ 35 w 68"/>
                <a:gd name="T29" fmla="*/ 12 h 63"/>
                <a:gd name="T30" fmla="*/ 41 w 68"/>
                <a:gd name="T31" fmla="*/ 19 h 63"/>
                <a:gd name="T32" fmla="*/ 45 w 68"/>
                <a:gd name="T33" fmla="*/ 27 h 63"/>
                <a:gd name="T34" fmla="*/ 23 w 68"/>
                <a:gd name="T35" fmla="*/ 22 h 63"/>
                <a:gd name="T36" fmla="*/ 32 w 68"/>
                <a:gd name="T37" fmla="*/ 31 h 63"/>
                <a:gd name="T38" fmla="*/ 63 w 68"/>
                <a:gd name="T39" fmla="*/ 16 h 63"/>
                <a:gd name="T40" fmla="*/ 64 w 68"/>
                <a:gd name="T41" fmla="*/ 24 h 63"/>
                <a:gd name="T42" fmla="*/ 55 w 68"/>
                <a:gd name="T43" fmla="*/ 22 h 63"/>
                <a:gd name="T44" fmla="*/ 46 w 68"/>
                <a:gd name="T45" fmla="*/ 24 h 63"/>
                <a:gd name="T46" fmla="*/ 46 w 68"/>
                <a:gd name="T47" fmla="*/ 16 h 63"/>
                <a:gd name="T48" fmla="*/ 46 w 68"/>
                <a:gd name="T49" fmla="*/ 9 h 63"/>
                <a:gd name="T50" fmla="*/ 46 w 68"/>
                <a:gd name="T51" fmla="*/ 2 h 63"/>
                <a:gd name="T52" fmla="*/ 55 w 68"/>
                <a:gd name="T53" fmla="*/ 4 h 63"/>
                <a:gd name="T54" fmla="*/ 59 w 68"/>
                <a:gd name="T55" fmla="*/ 0 h 63"/>
                <a:gd name="T56" fmla="*/ 62 w 68"/>
                <a:gd name="T57" fmla="*/ 7 h 63"/>
                <a:gd name="T58" fmla="*/ 68 w 68"/>
                <a:gd name="T59" fmla="*/ 15 h 63"/>
                <a:gd name="T60" fmla="*/ 62 w 68"/>
                <a:gd name="T61" fmla="*/ 55 h 63"/>
                <a:gd name="T62" fmla="*/ 59 w 68"/>
                <a:gd name="T63" fmla="*/ 63 h 63"/>
                <a:gd name="T64" fmla="*/ 54 w 68"/>
                <a:gd name="T65" fmla="*/ 59 h 63"/>
                <a:gd name="T66" fmla="*/ 45 w 68"/>
                <a:gd name="T67" fmla="*/ 60 h 63"/>
                <a:gd name="T68" fmla="*/ 41 w 68"/>
                <a:gd name="T69" fmla="*/ 52 h 63"/>
                <a:gd name="T70" fmla="*/ 47 w 68"/>
                <a:gd name="T71" fmla="*/ 44 h 63"/>
                <a:gd name="T72" fmla="*/ 50 w 68"/>
                <a:gd name="T73" fmla="*/ 36 h 63"/>
                <a:gd name="T74" fmla="*/ 56 w 68"/>
                <a:gd name="T75" fmla="*/ 40 h 63"/>
                <a:gd name="T76" fmla="*/ 64 w 68"/>
                <a:gd name="T77" fmla="*/ 39 h 63"/>
                <a:gd name="T78" fmla="*/ 63 w 68"/>
                <a:gd name="T79" fmla="*/ 46 h 63"/>
                <a:gd name="T80" fmla="*/ 55 w 68"/>
                <a:gd name="T81" fmla="*/ 8 h 63"/>
                <a:gd name="T82" fmla="*/ 59 w 68"/>
                <a:gd name="T83" fmla="*/ 13 h 63"/>
                <a:gd name="T84" fmla="*/ 50 w 68"/>
                <a:gd name="T85" fmla="*/ 49 h 63"/>
                <a:gd name="T86" fmla="*/ 55 w 68"/>
                <a:gd name="T87" fmla="*/ 45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78" name="Group 77"/>
          <p:cNvGrpSpPr/>
          <p:nvPr/>
        </p:nvGrpSpPr>
        <p:grpSpPr bwMode="auto">
          <a:xfrm>
            <a:off x="4119357" y="1591672"/>
            <a:ext cx="961737" cy="2053849"/>
            <a:chOff x="4953131" y="2049903"/>
            <a:chExt cx="1777869" cy="3797206"/>
          </a:xfrm>
          <a:solidFill>
            <a:srgbClr val="FF7F7F"/>
          </a:solidFill>
        </p:grpSpPr>
        <p:grpSp>
          <p:nvGrpSpPr>
            <p:cNvPr id="13338" name="Group 78"/>
            <p:cNvGrpSpPr/>
            <p:nvPr/>
          </p:nvGrpSpPr>
          <p:grpSpPr bwMode="auto">
            <a:xfrm>
              <a:off x="5657220" y="2049903"/>
              <a:ext cx="1073780" cy="3797206"/>
              <a:chOff x="5885820" y="2998041"/>
              <a:chExt cx="592553" cy="2095444"/>
            </a:xfrm>
            <a:grpFill/>
          </p:grpSpPr>
          <p:sp>
            <p:nvSpPr>
              <p:cNvPr id="85" name="Shape 1033"/>
              <p:cNvSpPr/>
              <p:nvPr/>
            </p:nvSpPr>
            <p:spPr>
              <a:xfrm>
                <a:off x="5885830" y="2998041"/>
                <a:ext cx="592543" cy="2095444"/>
              </a:xfrm>
              <a:custGeom>
                <a:avLst/>
                <a:gdLst/>
                <a:ahLst/>
                <a:cxnLst>
                  <a:cxn ang="0">
                    <a:pos x="wd2" y="hd2"/>
                  </a:cxn>
                  <a:cxn ang="5400000">
                    <a:pos x="wd2" y="hd2"/>
                  </a:cxn>
                  <a:cxn ang="10800000">
                    <a:pos x="wd2" y="hd2"/>
                  </a:cxn>
                  <a:cxn ang="16200000">
                    <a:pos x="wd2" y="hd2"/>
                  </a:cxn>
                </a:cxnLst>
                <a:rect l="0" t="0" r="r" b="b"/>
                <a:pathLst>
                  <a:path w="20942" h="21597" extrusionOk="0">
                    <a:moveTo>
                      <a:pt x="8563" y="0"/>
                    </a:moveTo>
                    <a:cubicBezTo>
                      <a:pt x="10027" y="-3"/>
                      <a:pt x="12311" y="423"/>
                      <a:pt x="12311" y="1065"/>
                    </a:cubicBezTo>
                    <a:cubicBezTo>
                      <a:pt x="12311" y="1707"/>
                      <a:pt x="12132" y="1985"/>
                      <a:pt x="11954" y="2193"/>
                    </a:cubicBezTo>
                    <a:cubicBezTo>
                      <a:pt x="11775" y="2401"/>
                      <a:pt x="11537" y="2367"/>
                      <a:pt x="11537" y="2367"/>
                    </a:cubicBezTo>
                    <a:cubicBezTo>
                      <a:pt x="11537" y="2367"/>
                      <a:pt x="11597" y="2801"/>
                      <a:pt x="11121" y="2905"/>
                    </a:cubicBezTo>
                    <a:cubicBezTo>
                      <a:pt x="10645" y="3009"/>
                      <a:pt x="10526" y="3043"/>
                      <a:pt x="10526" y="3182"/>
                    </a:cubicBezTo>
                    <a:cubicBezTo>
                      <a:pt x="10526" y="3321"/>
                      <a:pt x="10823" y="3425"/>
                      <a:pt x="11240" y="3564"/>
                    </a:cubicBezTo>
                    <a:cubicBezTo>
                      <a:pt x="11656" y="3703"/>
                      <a:pt x="13442" y="3859"/>
                      <a:pt x="14393" y="3963"/>
                    </a:cubicBezTo>
                    <a:cubicBezTo>
                      <a:pt x="15346" y="4067"/>
                      <a:pt x="16119" y="4241"/>
                      <a:pt x="16654" y="4588"/>
                    </a:cubicBezTo>
                    <a:cubicBezTo>
                      <a:pt x="17190" y="4935"/>
                      <a:pt x="17963" y="5369"/>
                      <a:pt x="18975" y="5664"/>
                    </a:cubicBezTo>
                    <a:cubicBezTo>
                      <a:pt x="19986" y="5959"/>
                      <a:pt x="21236" y="6427"/>
                      <a:pt x="20879" y="6878"/>
                    </a:cubicBezTo>
                    <a:cubicBezTo>
                      <a:pt x="20522" y="7329"/>
                      <a:pt x="18380" y="7676"/>
                      <a:pt x="17190" y="7486"/>
                    </a:cubicBezTo>
                    <a:cubicBezTo>
                      <a:pt x="16000" y="7295"/>
                      <a:pt x="15524" y="7277"/>
                      <a:pt x="15524" y="7277"/>
                    </a:cubicBezTo>
                    <a:cubicBezTo>
                      <a:pt x="15524" y="7277"/>
                      <a:pt x="16297" y="8266"/>
                      <a:pt x="16654" y="9255"/>
                    </a:cubicBezTo>
                    <a:cubicBezTo>
                      <a:pt x="17011" y="10245"/>
                      <a:pt x="17963" y="11199"/>
                      <a:pt x="17428" y="11286"/>
                    </a:cubicBezTo>
                    <a:cubicBezTo>
                      <a:pt x="16893" y="11372"/>
                      <a:pt x="16119" y="11477"/>
                      <a:pt x="16119" y="11477"/>
                    </a:cubicBezTo>
                    <a:cubicBezTo>
                      <a:pt x="16119" y="11477"/>
                      <a:pt x="15958" y="12874"/>
                      <a:pt x="15107" y="14083"/>
                    </a:cubicBezTo>
                    <a:cubicBezTo>
                      <a:pt x="14257" y="15292"/>
                      <a:pt x="13947" y="15840"/>
                      <a:pt x="13838" y="16560"/>
                    </a:cubicBezTo>
                    <a:cubicBezTo>
                      <a:pt x="13728" y="17279"/>
                      <a:pt x="13454" y="17807"/>
                      <a:pt x="13673" y="18111"/>
                    </a:cubicBezTo>
                    <a:cubicBezTo>
                      <a:pt x="13893" y="18415"/>
                      <a:pt x="15318" y="19006"/>
                      <a:pt x="16141" y="19118"/>
                    </a:cubicBezTo>
                    <a:cubicBezTo>
                      <a:pt x="16963" y="19230"/>
                      <a:pt x="18444" y="19230"/>
                      <a:pt x="19047" y="19310"/>
                    </a:cubicBezTo>
                    <a:cubicBezTo>
                      <a:pt x="19650" y="19390"/>
                      <a:pt x="20089" y="19614"/>
                      <a:pt x="18718" y="19678"/>
                    </a:cubicBezTo>
                    <a:cubicBezTo>
                      <a:pt x="17347" y="19742"/>
                      <a:pt x="14770" y="19630"/>
                      <a:pt x="14112" y="19566"/>
                    </a:cubicBezTo>
                    <a:cubicBezTo>
                      <a:pt x="13454" y="19502"/>
                      <a:pt x="12412" y="19358"/>
                      <a:pt x="12412" y="19358"/>
                    </a:cubicBezTo>
                    <a:cubicBezTo>
                      <a:pt x="12412" y="19358"/>
                      <a:pt x="12741" y="19598"/>
                      <a:pt x="11261" y="19598"/>
                    </a:cubicBezTo>
                    <a:cubicBezTo>
                      <a:pt x="9780" y="19598"/>
                      <a:pt x="9506" y="19566"/>
                      <a:pt x="9451" y="19294"/>
                    </a:cubicBezTo>
                    <a:cubicBezTo>
                      <a:pt x="9397" y="19022"/>
                      <a:pt x="9451" y="18655"/>
                      <a:pt x="9232" y="18463"/>
                    </a:cubicBezTo>
                    <a:cubicBezTo>
                      <a:pt x="9012" y="18271"/>
                      <a:pt x="10109" y="17775"/>
                      <a:pt x="9561" y="17503"/>
                    </a:cubicBezTo>
                    <a:cubicBezTo>
                      <a:pt x="9012" y="17231"/>
                      <a:pt x="8464" y="16528"/>
                      <a:pt x="8958" y="16112"/>
                    </a:cubicBezTo>
                    <a:cubicBezTo>
                      <a:pt x="9451" y="15696"/>
                      <a:pt x="8793" y="15281"/>
                      <a:pt x="8958" y="15009"/>
                    </a:cubicBezTo>
                    <a:cubicBezTo>
                      <a:pt x="9122" y="14737"/>
                      <a:pt x="9341" y="14369"/>
                      <a:pt x="9341" y="13953"/>
                    </a:cubicBezTo>
                    <a:cubicBezTo>
                      <a:pt x="9341" y="13538"/>
                      <a:pt x="9287" y="13234"/>
                      <a:pt x="9287" y="13234"/>
                    </a:cubicBezTo>
                    <a:cubicBezTo>
                      <a:pt x="9287" y="13234"/>
                      <a:pt x="8245" y="14801"/>
                      <a:pt x="7971" y="15217"/>
                    </a:cubicBezTo>
                    <a:cubicBezTo>
                      <a:pt x="7696" y="15632"/>
                      <a:pt x="7258" y="17119"/>
                      <a:pt x="7258" y="17567"/>
                    </a:cubicBezTo>
                    <a:cubicBezTo>
                      <a:pt x="7258" y="18015"/>
                      <a:pt x="6107" y="18623"/>
                      <a:pt x="6052" y="19022"/>
                    </a:cubicBezTo>
                    <a:cubicBezTo>
                      <a:pt x="5997" y="19422"/>
                      <a:pt x="5942" y="19662"/>
                      <a:pt x="5558" y="19662"/>
                    </a:cubicBezTo>
                    <a:cubicBezTo>
                      <a:pt x="5174" y="19662"/>
                      <a:pt x="5942" y="20110"/>
                      <a:pt x="6216" y="20462"/>
                    </a:cubicBezTo>
                    <a:cubicBezTo>
                      <a:pt x="6490" y="20813"/>
                      <a:pt x="7313" y="21597"/>
                      <a:pt x="5723" y="21597"/>
                    </a:cubicBezTo>
                    <a:cubicBezTo>
                      <a:pt x="4132" y="21597"/>
                      <a:pt x="2323" y="21405"/>
                      <a:pt x="2268" y="20909"/>
                    </a:cubicBezTo>
                    <a:cubicBezTo>
                      <a:pt x="2213" y="20414"/>
                      <a:pt x="2432" y="19982"/>
                      <a:pt x="1994" y="19790"/>
                    </a:cubicBezTo>
                    <a:cubicBezTo>
                      <a:pt x="1555" y="19598"/>
                      <a:pt x="1500" y="19182"/>
                      <a:pt x="1555" y="18927"/>
                    </a:cubicBezTo>
                    <a:cubicBezTo>
                      <a:pt x="1610" y="18671"/>
                      <a:pt x="1336" y="18239"/>
                      <a:pt x="1555" y="17695"/>
                    </a:cubicBezTo>
                    <a:cubicBezTo>
                      <a:pt x="1775" y="17152"/>
                      <a:pt x="1775" y="16240"/>
                      <a:pt x="2213" y="15552"/>
                    </a:cubicBezTo>
                    <a:cubicBezTo>
                      <a:pt x="2652" y="14865"/>
                      <a:pt x="2761" y="13809"/>
                      <a:pt x="2981" y="12978"/>
                    </a:cubicBezTo>
                    <a:cubicBezTo>
                      <a:pt x="3200" y="12146"/>
                      <a:pt x="3365" y="11730"/>
                      <a:pt x="3090" y="11603"/>
                    </a:cubicBezTo>
                    <a:cubicBezTo>
                      <a:pt x="2816" y="11475"/>
                      <a:pt x="1172" y="11363"/>
                      <a:pt x="733" y="11331"/>
                    </a:cubicBezTo>
                    <a:cubicBezTo>
                      <a:pt x="294" y="11299"/>
                      <a:pt x="1281" y="10435"/>
                      <a:pt x="1610" y="9716"/>
                    </a:cubicBezTo>
                    <a:cubicBezTo>
                      <a:pt x="1939" y="8996"/>
                      <a:pt x="2542" y="8564"/>
                      <a:pt x="2871" y="8053"/>
                    </a:cubicBezTo>
                    <a:cubicBezTo>
                      <a:pt x="3200" y="7541"/>
                      <a:pt x="3200" y="7301"/>
                      <a:pt x="2487" y="6933"/>
                    </a:cubicBezTo>
                    <a:cubicBezTo>
                      <a:pt x="1775" y="6565"/>
                      <a:pt x="897" y="6326"/>
                      <a:pt x="513" y="5494"/>
                    </a:cubicBezTo>
                    <a:cubicBezTo>
                      <a:pt x="130" y="4663"/>
                      <a:pt x="-364" y="4119"/>
                      <a:pt x="404" y="3911"/>
                    </a:cubicBezTo>
                    <a:cubicBezTo>
                      <a:pt x="1172" y="3703"/>
                      <a:pt x="2652" y="3815"/>
                      <a:pt x="3748" y="3559"/>
                    </a:cubicBezTo>
                    <a:cubicBezTo>
                      <a:pt x="4845" y="3303"/>
                      <a:pt x="5010" y="3015"/>
                      <a:pt x="5503" y="2983"/>
                    </a:cubicBezTo>
                    <a:cubicBezTo>
                      <a:pt x="5997" y="2951"/>
                      <a:pt x="6106" y="2920"/>
                      <a:pt x="6106" y="2744"/>
                    </a:cubicBezTo>
                    <a:cubicBezTo>
                      <a:pt x="6106" y="2568"/>
                      <a:pt x="5942" y="2392"/>
                      <a:pt x="5942" y="2392"/>
                    </a:cubicBezTo>
                    <a:cubicBezTo>
                      <a:pt x="5942" y="2392"/>
                      <a:pt x="5174" y="2248"/>
                      <a:pt x="5010" y="2024"/>
                    </a:cubicBezTo>
                    <a:cubicBezTo>
                      <a:pt x="4845" y="1800"/>
                      <a:pt x="4681" y="1240"/>
                      <a:pt x="4900" y="857"/>
                    </a:cubicBezTo>
                    <a:cubicBezTo>
                      <a:pt x="5119" y="473"/>
                      <a:pt x="6318" y="5"/>
                      <a:pt x="8563" y="0"/>
                    </a:cubicBezTo>
                    <a:close/>
                  </a:path>
                </a:pathLst>
              </a:custGeom>
              <a:grpFill/>
              <a:ln w="12700" cap="flat">
                <a:noFill/>
                <a:miter lim="400000"/>
              </a:ln>
              <a:effectLst/>
            </p:spPr>
            <p:txBody>
              <a:bodyPr lIns="38088" tIns="38088" rIns="38088" bIns="38088" anchor="ctr"/>
              <a:lstStyle/>
              <a:p>
                <a:pPr defTabSz="685165" fontAlgn="auto">
                  <a:spcBef>
                    <a:spcPts val="0"/>
                  </a:spcBef>
                  <a:spcAft>
                    <a:spcPts val="0"/>
                  </a:spcAft>
                  <a:defRPr sz="3200">
                    <a:solidFill>
                      <a:srgbClr val="FFFFFF"/>
                    </a:solidFill>
                    <a:latin typeface="Helvetica Light" panose="00000400000000000000"/>
                    <a:ea typeface="Helvetica Light" panose="00000400000000000000"/>
                    <a:cs typeface="Helvetica Light" panose="00000400000000000000"/>
                    <a:sym typeface="Helvetica Light" panose="00000400000000000000"/>
                  </a:defRPr>
                </a:pPr>
                <a:endParaRPr sz="2400">
                  <a:solidFill>
                    <a:schemeClr val="tx1">
                      <a:lumMod val="50000"/>
                      <a:lumOff val="50000"/>
                    </a:schemeClr>
                  </a:solidFill>
                  <a:latin typeface="微软雅黑" panose="020B0503020204020204" charset="-122"/>
                  <a:ea typeface="微软雅黑" panose="020B0503020204020204" charset="-122"/>
                  <a:cs typeface="Helvetica Light" panose="00000400000000000000"/>
                  <a:sym typeface="Helvetica Light" panose="00000400000000000000"/>
                </a:endParaRPr>
              </a:p>
            </p:txBody>
          </p:sp>
          <p:sp>
            <p:nvSpPr>
              <p:cNvPr id="13345" name="Shape 1034"/>
              <p:cNvSpPr/>
              <p:nvPr/>
            </p:nvSpPr>
            <p:spPr bwMode="auto">
              <a:xfrm>
                <a:off x="6044928" y="3266536"/>
                <a:ext cx="152772" cy="118030"/>
              </a:xfrm>
              <a:custGeom>
                <a:avLst/>
                <a:gdLst>
                  <a:gd name="T0" fmla="*/ 76386 w 21600"/>
                  <a:gd name="T1" fmla="*/ 59015 h 21600"/>
                  <a:gd name="T2" fmla="*/ 76386 w 21600"/>
                  <a:gd name="T3" fmla="*/ 59015 h 21600"/>
                  <a:gd name="T4" fmla="*/ 76386 w 21600"/>
                  <a:gd name="T5" fmla="*/ 59015 h 21600"/>
                  <a:gd name="T6" fmla="*/ 76386 w 21600"/>
                  <a:gd name="T7" fmla="*/ 5901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143" y="9828"/>
                    </a:moveTo>
                    <a:cubicBezTo>
                      <a:pt x="20503" y="10692"/>
                      <a:pt x="21004" y="11543"/>
                      <a:pt x="21600" y="12462"/>
                    </a:cubicBezTo>
                    <a:cubicBezTo>
                      <a:pt x="20797" y="15394"/>
                      <a:pt x="20629" y="18810"/>
                      <a:pt x="20550" y="21600"/>
                    </a:cubicBezTo>
                    <a:cubicBezTo>
                      <a:pt x="17285" y="18886"/>
                      <a:pt x="18957" y="12766"/>
                      <a:pt x="16102" y="12414"/>
                    </a:cubicBezTo>
                    <a:cubicBezTo>
                      <a:pt x="13346" y="12074"/>
                      <a:pt x="12988" y="13608"/>
                      <a:pt x="12526" y="15998"/>
                    </a:cubicBezTo>
                    <a:cubicBezTo>
                      <a:pt x="12064" y="18387"/>
                      <a:pt x="11785" y="20178"/>
                      <a:pt x="11785" y="20178"/>
                    </a:cubicBezTo>
                    <a:cubicBezTo>
                      <a:pt x="11785" y="20178"/>
                      <a:pt x="2700" y="7597"/>
                      <a:pt x="0" y="3147"/>
                    </a:cubicBezTo>
                    <a:cubicBezTo>
                      <a:pt x="1311" y="2680"/>
                      <a:pt x="1742" y="2046"/>
                      <a:pt x="1827" y="0"/>
                    </a:cubicBezTo>
                    <a:cubicBezTo>
                      <a:pt x="4847" y="4160"/>
                      <a:pt x="12262" y="11667"/>
                      <a:pt x="15756" y="11667"/>
                    </a:cubicBezTo>
                    <a:cubicBezTo>
                      <a:pt x="17415" y="11667"/>
                      <a:pt x="18853" y="10951"/>
                      <a:pt x="20143" y="9828"/>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346" name="Shape 1035"/>
              <p:cNvSpPr/>
              <p:nvPr/>
            </p:nvSpPr>
            <p:spPr bwMode="auto">
              <a:xfrm>
                <a:off x="6204036" y="3584752"/>
                <a:ext cx="63807" cy="88944"/>
              </a:xfrm>
              <a:custGeom>
                <a:avLst/>
                <a:gdLst>
                  <a:gd name="T0" fmla="*/ 31904 w 20108"/>
                  <a:gd name="T1" fmla="*/ 44472 h 21600"/>
                  <a:gd name="T2" fmla="*/ 31904 w 20108"/>
                  <a:gd name="T3" fmla="*/ 44472 h 21600"/>
                  <a:gd name="T4" fmla="*/ 31904 w 20108"/>
                  <a:gd name="T5" fmla="*/ 44472 h 21600"/>
                  <a:gd name="T6" fmla="*/ 31904 w 20108"/>
                  <a:gd name="T7" fmla="*/ 4447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108" h="21600" extrusionOk="0">
                    <a:moveTo>
                      <a:pt x="11314" y="594"/>
                    </a:moveTo>
                    <a:lnTo>
                      <a:pt x="0" y="0"/>
                    </a:lnTo>
                    <a:cubicBezTo>
                      <a:pt x="0" y="0"/>
                      <a:pt x="10284" y="5549"/>
                      <a:pt x="10284" y="11495"/>
                    </a:cubicBezTo>
                    <a:cubicBezTo>
                      <a:pt x="10284" y="17438"/>
                      <a:pt x="9772" y="20013"/>
                      <a:pt x="9772" y="20013"/>
                    </a:cubicBezTo>
                    <a:lnTo>
                      <a:pt x="18772" y="21600"/>
                    </a:lnTo>
                    <a:cubicBezTo>
                      <a:pt x="18772" y="21600"/>
                      <a:pt x="21600" y="15655"/>
                      <a:pt x="19026" y="9907"/>
                    </a:cubicBezTo>
                    <a:cubicBezTo>
                      <a:pt x="16457" y="4162"/>
                      <a:pt x="13629" y="2575"/>
                      <a:pt x="11314" y="594"/>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13347" name="Shape 1036"/>
              <p:cNvSpPr/>
              <p:nvPr/>
            </p:nvSpPr>
            <p:spPr bwMode="auto">
              <a:xfrm>
                <a:off x="6243813" y="3793582"/>
                <a:ext cx="27989" cy="76476"/>
              </a:xfrm>
              <a:custGeom>
                <a:avLst/>
                <a:gdLst>
                  <a:gd name="T0" fmla="*/ 13995 w 21600"/>
                  <a:gd name="T1" fmla="*/ 38238 h 21600"/>
                  <a:gd name="T2" fmla="*/ 13995 w 21600"/>
                  <a:gd name="T3" fmla="*/ 38238 h 21600"/>
                  <a:gd name="T4" fmla="*/ 13995 w 21600"/>
                  <a:gd name="T5" fmla="*/ 38238 h 21600"/>
                  <a:gd name="T6" fmla="*/ 13995 w 21600"/>
                  <a:gd name="T7" fmla="*/ 3823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479" y="0"/>
                    </a:moveTo>
                    <a:cubicBezTo>
                      <a:pt x="6479" y="0"/>
                      <a:pt x="2878" y="12381"/>
                      <a:pt x="1439" y="16334"/>
                    </a:cubicBezTo>
                    <a:cubicBezTo>
                      <a:pt x="0" y="20286"/>
                      <a:pt x="0" y="21600"/>
                      <a:pt x="0" y="21600"/>
                    </a:cubicBezTo>
                    <a:lnTo>
                      <a:pt x="21600" y="20286"/>
                    </a:lnTo>
                    <a:cubicBezTo>
                      <a:pt x="21600" y="20286"/>
                      <a:pt x="16556" y="10275"/>
                      <a:pt x="6479" y="0"/>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13339" name="Group 79"/>
            <p:cNvGrpSpPr/>
            <p:nvPr/>
          </p:nvGrpSpPr>
          <p:grpSpPr bwMode="auto">
            <a:xfrm>
              <a:off x="4953131" y="2211585"/>
              <a:ext cx="1032889" cy="3522184"/>
              <a:chOff x="4327117" y="2248733"/>
              <a:chExt cx="467420" cy="1593917"/>
            </a:xfrm>
            <a:grpFill/>
          </p:grpSpPr>
          <p:sp>
            <p:nvSpPr>
              <p:cNvPr id="13340" name="Shape 1037"/>
              <p:cNvSpPr/>
              <p:nvPr/>
            </p:nvSpPr>
            <p:spPr bwMode="auto">
              <a:xfrm>
                <a:off x="4514737" y="2443569"/>
                <a:ext cx="104119" cy="147004"/>
              </a:xfrm>
              <a:custGeom>
                <a:avLst/>
                <a:gdLst>
                  <a:gd name="T0" fmla="*/ 52060 w 17393"/>
                  <a:gd name="T1" fmla="*/ 73502 h 16430"/>
                  <a:gd name="T2" fmla="*/ 52060 w 17393"/>
                  <a:gd name="T3" fmla="*/ 73502 h 16430"/>
                  <a:gd name="T4" fmla="*/ 52060 w 17393"/>
                  <a:gd name="T5" fmla="*/ 73502 h 16430"/>
                  <a:gd name="T6" fmla="*/ 52060 w 17393"/>
                  <a:gd name="T7" fmla="*/ 73502 h 1643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7393" h="16430" extrusionOk="0">
                    <a:moveTo>
                      <a:pt x="186" y="1062"/>
                    </a:moveTo>
                    <a:cubicBezTo>
                      <a:pt x="6551" y="2887"/>
                      <a:pt x="-497" y="5169"/>
                      <a:pt x="1549" y="7298"/>
                    </a:cubicBezTo>
                    <a:cubicBezTo>
                      <a:pt x="3596" y="9428"/>
                      <a:pt x="-951" y="10950"/>
                      <a:pt x="186" y="13839"/>
                    </a:cubicBezTo>
                    <a:cubicBezTo>
                      <a:pt x="1322" y="16729"/>
                      <a:pt x="11099" y="16577"/>
                      <a:pt x="15874" y="16273"/>
                    </a:cubicBezTo>
                    <a:cubicBezTo>
                      <a:pt x="20649" y="15969"/>
                      <a:pt x="13827" y="-4871"/>
                      <a:pt x="186" y="1062"/>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82" name="Shape 1038"/>
              <p:cNvSpPr/>
              <p:nvPr/>
            </p:nvSpPr>
            <p:spPr>
              <a:xfrm>
                <a:off x="4464528" y="2248286"/>
                <a:ext cx="230013" cy="336702"/>
              </a:xfrm>
              <a:custGeom>
                <a:avLst/>
                <a:gdLst/>
                <a:ahLst/>
                <a:cxnLst>
                  <a:cxn ang="0">
                    <a:pos x="wd2" y="hd2"/>
                  </a:cxn>
                  <a:cxn ang="5400000">
                    <a:pos x="wd2" y="hd2"/>
                  </a:cxn>
                  <a:cxn ang="10800000">
                    <a:pos x="wd2" y="hd2"/>
                  </a:cxn>
                  <a:cxn ang="16200000">
                    <a:pos x="wd2" y="hd2"/>
                  </a:cxn>
                </a:cxnLst>
                <a:rect l="0" t="0" r="r" b="b"/>
                <a:pathLst>
                  <a:path w="18339" h="19358" extrusionOk="0">
                    <a:moveTo>
                      <a:pt x="710" y="2062"/>
                    </a:moveTo>
                    <a:cubicBezTo>
                      <a:pt x="4444" y="-1631"/>
                      <a:pt x="14162" y="-123"/>
                      <a:pt x="14072" y="4672"/>
                    </a:cubicBezTo>
                    <a:cubicBezTo>
                      <a:pt x="13981" y="9467"/>
                      <a:pt x="18111" y="6414"/>
                      <a:pt x="16740" y="8825"/>
                    </a:cubicBezTo>
                    <a:cubicBezTo>
                      <a:pt x="15368" y="11235"/>
                      <a:pt x="19697" y="10962"/>
                      <a:pt x="17891" y="12944"/>
                    </a:cubicBezTo>
                    <a:cubicBezTo>
                      <a:pt x="16085" y="14926"/>
                      <a:pt x="20502" y="15370"/>
                      <a:pt x="16264" y="17670"/>
                    </a:cubicBezTo>
                    <a:cubicBezTo>
                      <a:pt x="12026" y="19969"/>
                      <a:pt x="9576" y="19252"/>
                      <a:pt x="9576" y="19252"/>
                    </a:cubicBezTo>
                    <a:cubicBezTo>
                      <a:pt x="9576" y="19252"/>
                      <a:pt x="10880" y="5804"/>
                      <a:pt x="3218" y="7372"/>
                    </a:cubicBezTo>
                    <a:cubicBezTo>
                      <a:pt x="842" y="7859"/>
                      <a:pt x="-1098" y="3848"/>
                      <a:pt x="710" y="2062"/>
                    </a:cubicBezTo>
                    <a:close/>
                  </a:path>
                </a:pathLst>
              </a:custGeom>
              <a:grpFill/>
              <a:ln w="12700" cap="flat">
                <a:noFill/>
                <a:miter lim="400000"/>
              </a:ln>
              <a:effectLst/>
            </p:spPr>
            <p:txBody>
              <a:bodyPr lIns="38088" tIns="38088" rIns="38088" bIns="38088" anchor="ctr"/>
              <a:lstStyle/>
              <a:p>
                <a:pPr defTabSz="685165" fontAlgn="auto">
                  <a:spcBef>
                    <a:spcPts val="0"/>
                  </a:spcBef>
                  <a:spcAft>
                    <a:spcPts val="0"/>
                  </a:spcAft>
                  <a:defRPr sz="3200">
                    <a:solidFill>
                      <a:srgbClr val="FFFFFF"/>
                    </a:solidFill>
                    <a:latin typeface="Helvetica Light" panose="00000400000000000000"/>
                    <a:ea typeface="Helvetica Light" panose="00000400000000000000"/>
                    <a:cs typeface="Helvetica Light" panose="00000400000000000000"/>
                    <a:sym typeface="Helvetica Light" panose="00000400000000000000"/>
                  </a:defRPr>
                </a:pPr>
                <a:endParaRPr sz="2400">
                  <a:solidFill>
                    <a:schemeClr val="tx1">
                      <a:lumMod val="50000"/>
                      <a:lumOff val="50000"/>
                    </a:schemeClr>
                  </a:solidFill>
                  <a:latin typeface="微软雅黑" panose="020B0503020204020204" charset="-122"/>
                  <a:ea typeface="微软雅黑" panose="020B0503020204020204" charset="-122"/>
                  <a:cs typeface="Helvetica Light" panose="00000400000000000000"/>
                  <a:sym typeface="Helvetica Light" panose="00000400000000000000"/>
                </a:endParaRPr>
              </a:p>
            </p:txBody>
          </p:sp>
          <p:sp>
            <p:nvSpPr>
              <p:cNvPr id="83" name="Shape 1039"/>
              <p:cNvSpPr/>
              <p:nvPr/>
            </p:nvSpPr>
            <p:spPr>
              <a:xfrm>
                <a:off x="4327117" y="2248286"/>
                <a:ext cx="466997" cy="1594851"/>
              </a:xfrm>
              <a:custGeom>
                <a:avLst/>
                <a:gdLst/>
                <a:ahLst/>
                <a:cxnLst>
                  <a:cxn ang="0">
                    <a:pos x="wd2" y="hd2"/>
                  </a:cxn>
                  <a:cxn ang="5400000">
                    <a:pos x="wd2" y="hd2"/>
                  </a:cxn>
                  <a:cxn ang="10800000">
                    <a:pos x="wd2" y="hd2"/>
                  </a:cxn>
                  <a:cxn ang="16200000">
                    <a:pos x="wd2" y="hd2"/>
                  </a:cxn>
                </a:cxnLst>
                <a:rect l="0" t="0" r="r" b="b"/>
                <a:pathLst>
                  <a:path w="21600" h="21490" extrusionOk="0">
                    <a:moveTo>
                      <a:pt x="9729" y="0"/>
                    </a:moveTo>
                    <a:cubicBezTo>
                      <a:pt x="11263" y="-1"/>
                      <a:pt x="12626" y="216"/>
                      <a:pt x="13309" y="696"/>
                    </a:cubicBezTo>
                    <a:cubicBezTo>
                      <a:pt x="13991" y="1177"/>
                      <a:pt x="14104" y="1724"/>
                      <a:pt x="13877" y="2006"/>
                    </a:cubicBezTo>
                    <a:cubicBezTo>
                      <a:pt x="13685" y="2245"/>
                      <a:pt x="14425" y="2938"/>
                      <a:pt x="14755" y="3173"/>
                    </a:cubicBezTo>
                    <a:cubicBezTo>
                      <a:pt x="15167" y="3467"/>
                      <a:pt x="15809" y="3880"/>
                      <a:pt x="15809" y="3880"/>
                    </a:cubicBezTo>
                    <a:cubicBezTo>
                      <a:pt x="15809" y="3880"/>
                      <a:pt x="16491" y="4178"/>
                      <a:pt x="16491" y="4592"/>
                    </a:cubicBezTo>
                    <a:cubicBezTo>
                      <a:pt x="16491" y="5007"/>
                      <a:pt x="16434" y="5604"/>
                      <a:pt x="16945" y="6366"/>
                    </a:cubicBezTo>
                    <a:cubicBezTo>
                      <a:pt x="17457" y="7129"/>
                      <a:pt x="17400" y="7295"/>
                      <a:pt x="16945" y="7676"/>
                    </a:cubicBezTo>
                    <a:cubicBezTo>
                      <a:pt x="16491" y="8058"/>
                      <a:pt x="15013" y="8787"/>
                      <a:pt x="15013" y="8787"/>
                    </a:cubicBezTo>
                    <a:cubicBezTo>
                      <a:pt x="15013" y="8787"/>
                      <a:pt x="16434" y="8986"/>
                      <a:pt x="15923" y="9168"/>
                    </a:cubicBezTo>
                    <a:cubicBezTo>
                      <a:pt x="15411" y="9351"/>
                      <a:pt x="14957" y="9417"/>
                      <a:pt x="14957" y="9417"/>
                    </a:cubicBezTo>
                    <a:cubicBezTo>
                      <a:pt x="14957" y="9417"/>
                      <a:pt x="16491" y="10064"/>
                      <a:pt x="15695" y="10760"/>
                    </a:cubicBezTo>
                    <a:cubicBezTo>
                      <a:pt x="14900" y="11456"/>
                      <a:pt x="14750" y="11966"/>
                      <a:pt x="14841" y="12604"/>
                    </a:cubicBezTo>
                    <a:cubicBezTo>
                      <a:pt x="14932" y="13241"/>
                      <a:pt x="14932" y="13799"/>
                      <a:pt x="14932" y="13799"/>
                    </a:cubicBezTo>
                    <a:lnTo>
                      <a:pt x="14021" y="13852"/>
                    </a:lnTo>
                    <a:cubicBezTo>
                      <a:pt x="14021" y="13852"/>
                      <a:pt x="14021" y="14437"/>
                      <a:pt x="14932" y="14809"/>
                    </a:cubicBezTo>
                    <a:cubicBezTo>
                      <a:pt x="15843" y="15181"/>
                      <a:pt x="17300" y="15792"/>
                      <a:pt x="17573" y="16775"/>
                    </a:cubicBezTo>
                    <a:cubicBezTo>
                      <a:pt x="17846" y="17758"/>
                      <a:pt x="18574" y="18608"/>
                      <a:pt x="19576" y="18847"/>
                    </a:cubicBezTo>
                    <a:cubicBezTo>
                      <a:pt x="20578" y="19086"/>
                      <a:pt x="21600" y="19060"/>
                      <a:pt x="21600" y="19462"/>
                    </a:cubicBezTo>
                    <a:cubicBezTo>
                      <a:pt x="21600" y="19865"/>
                      <a:pt x="21334" y="20329"/>
                      <a:pt x="21334" y="20531"/>
                    </a:cubicBezTo>
                    <a:cubicBezTo>
                      <a:pt x="21334" y="20732"/>
                      <a:pt x="21334" y="21011"/>
                      <a:pt x="21334" y="21011"/>
                    </a:cubicBezTo>
                    <a:lnTo>
                      <a:pt x="20910" y="21042"/>
                    </a:lnTo>
                    <a:cubicBezTo>
                      <a:pt x="20910" y="21042"/>
                      <a:pt x="21016" y="20809"/>
                      <a:pt x="20910" y="20546"/>
                    </a:cubicBezTo>
                    <a:cubicBezTo>
                      <a:pt x="20804" y="20283"/>
                      <a:pt x="20538" y="19927"/>
                      <a:pt x="19955" y="20035"/>
                    </a:cubicBezTo>
                    <a:cubicBezTo>
                      <a:pt x="19371" y="20144"/>
                      <a:pt x="18469" y="20639"/>
                      <a:pt x="18044" y="20871"/>
                    </a:cubicBezTo>
                    <a:cubicBezTo>
                      <a:pt x="17620" y="21104"/>
                      <a:pt x="16770" y="21320"/>
                      <a:pt x="15072" y="21181"/>
                    </a:cubicBezTo>
                    <a:cubicBezTo>
                      <a:pt x="13374" y="21042"/>
                      <a:pt x="12790" y="20716"/>
                      <a:pt x="13692" y="20639"/>
                    </a:cubicBezTo>
                    <a:cubicBezTo>
                      <a:pt x="14595" y="20562"/>
                      <a:pt x="15709" y="20685"/>
                      <a:pt x="15921" y="20407"/>
                    </a:cubicBezTo>
                    <a:cubicBezTo>
                      <a:pt x="16134" y="20128"/>
                      <a:pt x="16505" y="19416"/>
                      <a:pt x="16134" y="19044"/>
                    </a:cubicBezTo>
                    <a:cubicBezTo>
                      <a:pt x="15762" y="18673"/>
                      <a:pt x="14435" y="17511"/>
                      <a:pt x="13905" y="17078"/>
                    </a:cubicBezTo>
                    <a:cubicBezTo>
                      <a:pt x="13374" y="16644"/>
                      <a:pt x="12631" y="16133"/>
                      <a:pt x="12631" y="16133"/>
                    </a:cubicBezTo>
                    <a:cubicBezTo>
                      <a:pt x="12631" y="16133"/>
                      <a:pt x="12684" y="16815"/>
                      <a:pt x="12206" y="17140"/>
                    </a:cubicBezTo>
                    <a:cubicBezTo>
                      <a:pt x="11729" y="17465"/>
                      <a:pt x="10083" y="18719"/>
                      <a:pt x="9765" y="18982"/>
                    </a:cubicBezTo>
                    <a:cubicBezTo>
                      <a:pt x="9447" y="19245"/>
                      <a:pt x="10030" y="19416"/>
                      <a:pt x="10508" y="19555"/>
                    </a:cubicBezTo>
                    <a:cubicBezTo>
                      <a:pt x="10986" y="19695"/>
                      <a:pt x="10720" y="20035"/>
                      <a:pt x="10349" y="20298"/>
                    </a:cubicBezTo>
                    <a:cubicBezTo>
                      <a:pt x="9977" y="20562"/>
                      <a:pt x="9818" y="20887"/>
                      <a:pt x="9818" y="21026"/>
                    </a:cubicBezTo>
                    <a:cubicBezTo>
                      <a:pt x="9818" y="21165"/>
                      <a:pt x="9818" y="21460"/>
                      <a:pt x="9818" y="21460"/>
                    </a:cubicBezTo>
                    <a:lnTo>
                      <a:pt x="9128" y="21460"/>
                    </a:lnTo>
                    <a:cubicBezTo>
                      <a:pt x="9128" y="21460"/>
                      <a:pt x="9341" y="21134"/>
                      <a:pt x="9341" y="20871"/>
                    </a:cubicBezTo>
                    <a:cubicBezTo>
                      <a:pt x="9341" y="20608"/>
                      <a:pt x="9500" y="20422"/>
                      <a:pt x="9181" y="20376"/>
                    </a:cubicBezTo>
                    <a:cubicBezTo>
                      <a:pt x="8863" y="20329"/>
                      <a:pt x="7430" y="20701"/>
                      <a:pt x="6846" y="20964"/>
                    </a:cubicBezTo>
                    <a:cubicBezTo>
                      <a:pt x="6262" y="21227"/>
                      <a:pt x="6156" y="21599"/>
                      <a:pt x="4246" y="21460"/>
                    </a:cubicBezTo>
                    <a:cubicBezTo>
                      <a:pt x="2335" y="21320"/>
                      <a:pt x="1062" y="21026"/>
                      <a:pt x="1539" y="20856"/>
                    </a:cubicBezTo>
                    <a:cubicBezTo>
                      <a:pt x="2017" y="20685"/>
                      <a:pt x="2972" y="20825"/>
                      <a:pt x="3556" y="20732"/>
                    </a:cubicBezTo>
                    <a:cubicBezTo>
                      <a:pt x="4140" y="20639"/>
                      <a:pt x="5254" y="19818"/>
                      <a:pt x="5944" y="19323"/>
                    </a:cubicBezTo>
                    <a:cubicBezTo>
                      <a:pt x="6634" y="18827"/>
                      <a:pt x="7430" y="17805"/>
                      <a:pt x="7642" y="17202"/>
                    </a:cubicBezTo>
                    <a:cubicBezTo>
                      <a:pt x="7855" y="16598"/>
                      <a:pt x="8173" y="16133"/>
                      <a:pt x="8226" y="15932"/>
                    </a:cubicBezTo>
                    <a:cubicBezTo>
                      <a:pt x="8279" y="15731"/>
                      <a:pt x="8279" y="15359"/>
                      <a:pt x="8279" y="15359"/>
                    </a:cubicBezTo>
                    <a:cubicBezTo>
                      <a:pt x="8279" y="15359"/>
                      <a:pt x="7642" y="14662"/>
                      <a:pt x="7430" y="14368"/>
                    </a:cubicBezTo>
                    <a:cubicBezTo>
                      <a:pt x="7218" y="14074"/>
                      <a:pt x="7218" y="13857"/>
                      <a:pt x="7218" y="13857"/>
                    </a:cubicBezTo>
                    <a:cubicBezTo>
                      <a:pt x="7218" y="13857"/>
                      <a:pt x="6103" y="13919"/>
                      <a:pt x="6103" y="13718"/>
                    </a:cubicBezTo>
                    <a:cubicBezTo>
                      <a:pt x="6103" y="13516"/>
                      <a:pt x="6475" y="12665"/>
                      <a:pt x="6368" y="12262"/>
                    </a:cubicBezTo>
                    <a:cubicBezTo>
                      <a:pt x="6262" y="11860"/>
                      <a:pt x="5785" y="11891"/>
                      <a:pt x="5785" y="11891"/>
                    </a:cubicBezTo>
                    <a:cubicBezTo>
                      <a:pt x="5785" y="11891"/>
                      <a:pt x="5679" y="12107"/>
                      <a:pt x="5679" y="12278"/>
                    </a:cubicBezTo>
                    <a:cubicBezTo>
                      <a:pt x="5679" y="12448"/>
                      <a:pt x="5254" y="12402"/>
                      <a:pt x="5095" y="12278"/>
                    </a:cubicBezTo>
                    <a:cubicBezTo>
                      <a:pt x="4936" y="12154"/>
                      <a:pt x="4352" y="12278"/>
                      <a:pt x="4352" y="12154"/>
                    </a:cubicBezTo>
                    <a:cubicBezTo>
                      <a:pt x="4352" y="12030"/>
                      <a:pt x="4086" y="11767"/>
                      <a:pt x="4193" y="11566"/>
                    </a:cubicBezTo>
                    <a:cubicBezTo>
                      <a:pt x="4299" y="11364"/>
                      <a:pt x="4776" y="10993"/>
                      <a:pt x="4776" y="10993"/>
                    </a:cubicBezTo>
                    <a:lnTo>
                      <a:pt x="0" y="10946"/>
                    </a:lnTo>
                    <a:lnTo>
                      <a:pt x="631" y="8118"/>
                    </a:lnTo>
                    <a:lnTo>
                      <a:pt x="5088" y="8135"/>
                    </a:lnTo>
                    <a:cubicBezTo>
                      <a:pt x="5088" y="8135"/>
                      <a:pt x="5323" y="7246"/>
                      <a:pt x="5323" y="6818"/>
                    </a:cubicBezTo>
                    <a:cubicBezTo>
                      <a:pt x="5323" y="6390"/>
                      <a:pt x="5147" y="5826"/>
                      <a:pt x="6143" y="5347"/>
                    </a:cubicBezTo>
                    <a:cubicBezTo>
                      <a:pt x="7140" y="4868"/>
                      <a:pt x="8430" y="4474"/>
                      <a:pt x="9251" y="4166"/>
                    </a:cubicBezTo>
                    <a:cubicBezTo>
                      <a:pt x="10072" y="3858"/>
                      <a:pt x="10190" y="3841"/>
                      <a:pt x="9955" y="3567"/>
                    </a:cubicBezTo>
                    <a:cubicBezTo>
                      <a:pt x="9721" y="3294"/>
                      <a:pt x="9721" y="2951"/>
                      <a:pt x="9134" y="2969"/>
                    </a:cubicBezTo>
                    <a:cubicBezTo>
                      <a:pt x="8548" y="2986"/>
                      <a:pt x="8020" y="2969"/>
                      <a:pt x="7727" y="2746"/>
                    </a:cubicBezTo>
                    <a:cubicBezTo>
                      <a:pt x="7433" y="2524"/>
                      <a:pt x="6730" y="2113"/>
                      <a:pt x="6671" y="1822"/>
                    </a:cubicBezTo>
                    <a:cubicBezTo>
                      <a:pt x="6613" y="1531"/>
                      <a:pt x="6840" y="1489"/>
                      <a:pt x="6697" y="1397"/>
                    </a:cubicBezTo>
                    <a:cubicBezTo>
                      <a:pt x="6554" y="1305"/>
                      <a:pt x="6755" y="1021"/>
                      <a:pt x="6783" y="788"/>
                    </a:cubicBezTo>
                    <a:cubicBezTo>
                      <a:pt x="6812" y="554"/>
                      <a:pt x="7842" y="2"/>
                      <a:pt x="9729" y="0"/>
                    </a:cubicBezTo>
                    <a:close/>
                  </a:path>
                </a:pathLst>
              </a:custGeom>
              <a:grpFill/>
              <a:ln w="12700" cap="flat">
                <a:noFill/>
                <a:miter lim="400000"/>
              </a:ln>
              <a:effectLst/>
            </p:spPr>
            <p:txBody>
              <a:bodyPr lIns="38088" tIns="38088" rIns="38088" bIns="38088" anchor="ctr"/>
              <a:lstStyle/>
              <a:p>
                <a:pPr defTabSz="685165" fontAlgn="auto">
                  <a:spcBef>
                    <a:spcPts val="0"/>
                  </a:spcBef>
                  <a:spcAft>
                    <a:spcPts val="0"/>
                  </a:spcAft>
                  <a:defRPr sz="3200">
                    <a:solidFill>
                      <a:srgbClr val="FFFFFF"/>
                    </a:solidFill>
                    <a:latin typeface="Helvetica Light" panose="00000400000000000000"/>
                    <a:ea typeface="Helvetica Light" panose="00000400000000000000"/>
                    <a:cs typeface="Helvetica Light" panose="00000400000000000000"/>
                    <a:sym typeface="Helvetica Light" panose="00000400000000000000"/>
                  </a:defRPr>
                </a:pPr>
                <a:endParaRPr sz="2400">
                  <a:solidFill>
                    <a:schemeClr val="tx1">
                      <a:lumMod val="50000"/>
                      <a:lumOff val="50000"/>
                    </a:schemeClr>
                  </a:solidFill>
                  <a:latin typeface="微软雅黑" panose="020B0503020204020204" charset="-122"/>
                  <a:ea typeface="微软雅黑" panose="020B0503020204020204" charset="-122"/>
                  <a:cs typeface="Helvetica Light" panose="00000400000000000000"/>
                  <a:sym typeface="Helvetica Light" panose="00000400000000000000"/>
                </a:endParaRPr>
              </a:p>
            </p:txBody>
          </p:sp>
          <p:sp>
            <p:nvSpPr>
              <p:cNvPr id="13343" name="Shape 1040"/>
              <p:cNvSpPr/>
              <p:nvPr/>
            </p:nvSpPr>
            <p:spPr bwMode="auto">
              <a:xfrm>
                <a:off x="4543602" y="2450786"/>
                <a:ext cx="97327" cy="79928"/>
              </a:xfrm>
              <a:custGeom>
                <a:avLst/>
                <a:gdLst>
                  <a:gd name="T0" fmla="*/ 48664 w 21600"/>
                  <a:gd name="T1" fmla="*/ 39964 h 21600"/>
                  <a:gd name="T2" fmla="*/ 48664 w 21600"/>
                  <a:gd name="T3" fmla="*/ 39964 h 21600"/>
                  <a:gd name="T4" fmla="*/ 48664 w 21600"/>
                  <a:gd name="T5" fmla="*/ 39964 h 21600"/>
                  <a:gd name="T6" fmla="*/ 48664 w 21600"/>
                  <a:gd name="T7" fmla="*/ 3996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0" y="0"/>
                    </a:moveTo>
                    <a:cubicBezTo>
                      <a:pt x="20837" y="1583"/>
                      <a:pt x="21229" y="3095"/>
                      <a:pt x="21600" y="4439"/>
                    </a:cubicBezTo>
                    <a:cubicBezTo>
                      <a:pt x="10590" y="3782"/>
                      <a:pt x="4549" y="13958"/>
                      <a:pt x="0" y="21600"/>
                    </a:cubicBezTo>
                    <a:cubicBezTo>
                      <a:pt x="1704" y="18222"/>
                      <a:pt x="1487" y="13002"/>
                      <a:pt x="1393" y="10461"/>
                    </a:cubicBezTo>
                    <a:cubicBezTo>
                      <a:pt x="4070" y="7225"/>
                      <a:pt x="8060" y="3929"/>
                      <a:pt x="11634" y="2160"/>
                    </a:cubicBezTo>
                    <a:cubicBezTo>
                      <a:pt x="14683" y="649"/>
                      <a:pt x="18140" y="78"/>
                      <a:pt x="20460" y="0"/>
                    </a:cubicBezTo>
                    <a:close/>
                  </a:path>
                </a:pathLst>
              </a:custGeom>
              <a:grpFill/>
              <a:ln>
                <a:noFill/>
              </a:ln>
              <a:extLst/>
            </p:spPr>
            <p:txBody>
              <a:bodyPr lIns="38088" tIns="38088" rIns="38088" bIns="38088" anchor="ct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grpSp>
        <p:nvGrpSpPr>
          <p:cNvPr id="63" name="Group 1"/>
          <p:cNvGrpSpPr>
            <a:grpSpLocks/>
          </p:cNvGrpSpPr>
          <p:nvPr/>
        </p:nvGrpSpPr>
        <p:grpSpPr bwMode="auto">
          <a:xfrm>
            <a:off x="5726113" y="1446213"/>
            <a:ext cx="411162" cy="411162"/>
            <a:chOff x="7635014" y="1926549"/>
            <a:chExt cx="548204" cy="548202"/>
          </a:xfrm>
        </p:grpSpPr>
        <p:sp>
          <p:nvSpPr>
            <p:cNvPr id="71" name="Oval 58"/>
            <p:cNvSpPr/>
            <p:nvPr/>
          </p:nvSpPr>
          <p:spPr>
            <a:xfrm>
              <a:off x="7635014" y="1926549"/>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37" name="Freeform 11"/>
            <p:cNvSpPr>
              <a:spLocks noEditPoints="1"/>
            </p:cNvSpPr>
            <p:nvPr/>
          </p:nvSpPr>
          <p:spPr bwMode="auto">
            <a:xfrm>
              <a:off x="7728145" y="2036613"/>
              <a:ext cx="380992" cy="313259"/>
            </a:xfrm>
            <a:custGeom>
              <a:avLst/>
              <a:gdLst>
                <a:gd name="T0" fmla="*/ 344263 w 287"/>
                <a:gd name="T1" fmla="*/ 103523 h 237"/>
                <a:gd name="T2" fmla="*/ 323077 w 287"/>
                <a:gd name="T3" fmla="*/ 124759 h 237"/>
                <a:gd name="T4" fmla="*/ 344263 w 287"/>
                <a:gd name="T5" fmla="*/ 147322 h 237"/>
                <a:gd name="T6" fmla="*/ 366772 w 287"/>
                <a:gd name="T7" fmla="*/ 124759 h 237"/>
                <a:gd name="T8" fmla="*/ 344263 w 287"/>
                <a:gd name="T9" fmla="*/ 103523 h 237"/>
                <a:gd name="T10" fmla="*/ 35750 w 287"/>
                <a:gd name="T11" fmla="*/ 103523 h 237"/>
                <a:gd name="T12" fmla="*/ 14565 w 287"/>
                <a:gd name="T13" fmla="*/ 124759 h 237"/>
                <a:gd name="T14" fmla="*/ 35750 w 287"/>
                <a:gd name="T15" fmla="*/ 147322 h 237"/>
                <a:gd name="T16" fmla="*/ 56936 w 287"/>
                <a:gd name="T17" fmla="*/ 124759 h 237"/>
                <a:gd name="T18" fmla="*/ 35750 w 287"/>
                <a:gd name="T19" fmla="*/ 103523 h 237"/>
                <a:gd name="T20" fmla="*/ 280706 w 287"/>
                <a:gd name="T21" fmla="*/ 65034 h 237"/>
                <a:gd name="T22" fmla="*/ 248928 w 287"/>
                <a:gd name="T23" fmla="*/ 96887 h 237"/>
                <a:gd name="T24" fmla="*/ 280706 w 287"/>
                <a:gd name="T25" fmla="*/ 128741 h 237"/>
                <a:gd name="T26" fmla="*/ 312485 w 287"/>
                <a:gd name="T27" fmla="*/ 96887 h 237"/>
                <a:gd name="T28" fmla="*/ 280706 w 287"/>
                <a:gd name="T29" fmla="*/ 65034 h 237"/>
                <a:gd name="T30" fmla="*/ 380013 w 287"/>
                <a:gd name="T31" fmla="*/ 260136 h 237"/>
                <a:gd name="T32" fmla="*/ 342939 w 287"/>
                <a:gd name="T33" fmla="*/ 260136 h 237"/>
                <a:gd name="T34" fmla="*/ 342939 w 287"/>
                <a:gd name="T35" fmla="*/ 192447 h 237"/>
                <a:gd name="T36" fmla="*/ 334994 w 287"/>
                <a:gd name="T37" fmla="*/ 160594 h 237"/>
                <a:gd name="T38" fmla="*/ 344263 w 287"/>
                <a:gd name="T39" fmla="*/ 159267 h 237"/>
                <a:gd name="T40" fmla="*/ 380013 w 287"/>
                <a:gd name="T41" fmla="*/ 195102 h 237"/>
                <a:gd name="T42" fmla="*/ 380013 w 287"/>
                <a:gd name="T43" fmla="*/ 260136 h 237"/>
                <a:gd name="T44" fmla="*/ 99307 w 287"/>
                <a:gd name="T45" fmla="*/ 65034 h 237"/>
                <a:gd name="T46" fmla="*/ 67528 w 287"/>
                <a:gd name="T47" fmla="*/ 96887 h 237"/>
                <a:gd name="T48" fmla="*/ 99307 w 287"/>
                <a:gd name="T49" fmla="*/ 128741 h 237"/>
                <a:gd name="T50" fmla="*/ 131085 w 287"/>
                <a:gd name="T51" fmla="*/ 96887 h 237"/>
                <a:gd name="T52" fmla="*/ 99307 w 287"/>
                <a:gd name="T53" fmla="*/ 65034 h 237"/>
                <a:gd name="T54" fmla="*/ 35750 w 287"/>
                <a:gd name="T55" fmla="*/ 159267 h 237"/>
                <a:gd name="T56" fmla="*/ 45019 w 287"/>
                <a:gd name="T57" fmla="*/ 160594 h 237"/>
                <a:gd name="T58" fmla="*/ 37074 w 287"/>
                <a:gd name="T59" fmla="*/ 192447 h 237"/>
                <a:gd name="T60" fmla="*/ 37074 w 287"/>
                <a:gd name="T61" fmla="*/ 260136 h 237"/>
                <a:gd name="T62" fmla="*/ 0 w 287"/>
                <a:gd name="T63" fmla="*/ 260136 h 237"/>
                <a:gd name="T64" fmla="*/ 0 w 287"/>
                <a:gd name="T65" fmla="*/ 195102 h 237"/>
                <a:gd name="T66" fmla="*/ 35750 w 287"/>
                <a:gd name="T67" fmla="*/ 159267 h 237"/>
                <a:gd name="T68" fmla="*/ 190669 w 287"/>
                <a:gd name="T69" fmla="*/ 0 h 237"/>
                <a:gd name="T70" fmla="*/ 143001 w 287"/>
                <a:gd name="T71" fmla="*/ 47780 h 237"/>
                <a:gd name="T72" fmla="*/ 190669 w 287"/>
                <a:gd name="T73" fmla="*/ 95560 h 237"/>
                <a:gd name="T74" fmla="*/ 237012 w 287"/>
                <a:gd name="T75" fmla="*/ 47780 h 237"/>
                <a:gd name="T76" fmla="*/ 190669 w 287"/>
                <a:gd name="T77" fmla="*/ 0 h 237"/>
                <a:gd name="T78" fmla="*/ 332346 w 287"/>
                <a:gd name="T79" fmla="*/ 284026 h 237"/>
                <a:gd name="T80" fmla="*/ 275410 w 287"/>
                <a:gd name="T81" fmla="*/ 284026 h 237"/>
                <a:gd name="T82" fmla="*/ 275410 w 287"/>
                <a:gd name="T83" fmla="*/ 181830 h 237"/>
                <a:gd name="T84" fmla="*/ 266142 w 287"/>
                <a:gd name="T85" fmla="*/ 143340 h 237"/>
                <a:gd name="T86" fmla="*/ 280706 w 287"/>
                <a:gd name="T87" fmla="*/ 140686 h 237"/>
                <a:gd name="T88" fmla="*/ 332346 w 287"/>
                <a:gd name="T89" fmla="*/ 192447 h 237"/>
                <a:gd name="T90" fmla="*/ 332346 w 287"/>
                <a:gd name="T91" fmla="*/ 284026 h 237"/>
                <a:gd name="T92" fmla="*/ 104603 w 287"/>
                <a:gd name="T93" fmla="*/ 181830 h 237"/>
                <a:gd name="T94" fmla="*/ 104603 w 287"/>
                <a:gd name="T95" fmla="*/ 284026 h 237"/>
                <a:gd name="T96" fmla="*/ 48991 w 287"/>
                <a:gd name="T97" fmla="*/ 284026 h 237"/>
                <a:gd name="T98" fmla="*/ 48991 w 287"/>
                <a:gd name="T99" fmla="*/ 192447 h 237"/>
                <a:gd name="T100" fmla="*/ 99307 w 287"/>
                <a:gd name="T101" fmla="*/ 140686 h 237"/>
                <a:gd name="T102" fmla="*/ 113871 w 287"/>
                <a:gd name="T103" fmla="*/ 143340 h 237"/>
                <a:gd name="T104" fmla="*/ 104603 w 287"/>
                <a:gd name="T105" fmla="*/ 181830 h 237"/>
                <a:gd name="T106" fmla="*/ 116520 w 287"/>
                <a:gd name="T107" fmla="*/ 314552 h 237"/>
                <a:gd name="T108" fmla="*/ 264817 w 287"/>
                <a:gd name="T109" fmla="*/ 314552 h 237"/>
                <a:gd name="T110" fmla="*/ 264817 w 287"/>
                <a:gd name="T111" fmla="*/ 181830 h 237"/>
                <a:gd name="T112" fmla="*/ 190669 w 287"/>
                <a:gd name="T113" fmla="*/ 107505 h 237"/>
                <a:gd name="T114" fmla="*/ 116520 w 287"/>
                <a:gd name="T115" fmla="*/ 181830 h 237"/>
                <a:gd name="T116" fmla="*/ 116520 w 287"/>
                <a:gd name="T117" fmla="*/ 314552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grpSp>
        <p:nvGrpSpPr>
          <p:cNvPr id="72" name="Group 2"/>
          <p:cNvGrpSpPr>
            <a:grpSpLocks/>
          </p:cNvGrpSpPr>
          <p:nvPr/>
        </p:nvGrpSpPr>
        <p:grpSpPr bwMode="auto">
          <a:xfrm>
            <a:off x="2757488" y="3929063"/>
            <a:ext cx="411162" cy="409575"/>
            <a:chOff x="3675789" y="5237051"/>
            <a:chExt cx="548204" cy="548202"/>
          </a:xfrm>
        </p:grpSpPr>
        <p:sp>
          <p:nvSpPr>
            <p:cNvPr id="73" name="Oval 72"/>
            <p:cNvSpPr/>
            <p:nvPr/>
          </p:nvSpPr>
          <p:spPr>
            <a:xfrm flipH="1">
              <a:off x="3675789" y="5237051"/>
              <a:ext cx="548204" cy="548202"/>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fontAlgn="auto">
                <a:spcBef>
                  <a:spcPts val="0"/>
                </a:spcBef>
                <a:spcAft>
                  <a:spcPts val="0"/>
                </a:spcAft>
                <a:defRPr/>
              </a:pPr>
              <a:endParaRPr lang="en-AU" altLang="zh-CN" sz="1200">
                <a:solidFill>
                  <a:schemeClr val="tx1">
                    <a:lumMod val="50000"/>
                    <a:lumOff val="50000"/>
                  </a:schemeClr>
                </a:solidFill>
                <a:latin typeface="微软雅黑" panose="020B0503020204020204" charset="-122"/>
                <a:ea typeface="微软雅黑" panose="020B0503020204020204" charset="-122"/>
              </a:endParaRPr>
            </a:p>
          </p:txBody>
        </p:sp>
        <p:sp>
          <p:nvSpPr>
            <p:cNvPr id="13335" name="Freeform 18"/>
            <p:cNvSpPr/>
            <p:nvPr/>
          </p:nvSpPr>
          <p:spPr bwMode="auto">
            <a:xfrm>
              <a:off x="3773154" y="5336917"/>
              <a:ext cx="357708" cy="359094"/>
            </a:xfrm>
            <a:custGeom>
              <a:avLst/>
              <a:gdLst>
                <a:gd name="T0" fmla="*/ 264699 w 360"/>
                <a:gd name="T1" fmla="*/ 358238 h 360"/>
                <a:gd name="T2" fmla="*/ 292562 w 360"/>
                <a:gd name="T3" fmla="*/ 329380 h 360"/>
                <a:gd name="T4" fmla="*/ 243802 w 360"/>
                <a:gd name="T5" fmla="*/ 154241 h 360"/>
                <a:gd name="T6" fmla="*/ 316444 w 360"/>
                <a:gd name="T7" fmla="*/ 81599 h 360"/>
                <a:gd name="T8" fmla="*/ 338337 w 360"/>
                <a:gd name="T9" fmla="*/ 18907 h 360"/>
                <a:gd name="T10" fmla="*/ 276640 w 360"/>
                <a:gd name="T11" fmla="*/ 41794 h 360"/>
                <a:gd name="T12" fmla="*/ 203997 w 360"/>
                <a:gd name="T13" fmla="*/ 114437 h 360"/>
                <a:gd name="T14" fmla="*/ 27863 w 360"/>
                <a:gd name="T15" fmla="*/ 64682 h 360"/>
                <a:gd name="T16" fmla="*/ 0 w 360"/>
                <a:gd name="T17" fmla="*/ 93540 h 360"/>
                <a:gd name="T18" fmla="*/ 147276 w 360"/>
                <a:gd name="T19" fmla="*/ 171158 h 360"/>
                <a:gd name="T20" fmla="*/ 97521 w 360"/>
                <a:gd name="T21" fmla="*/ 220913 h 360"/>
                <a:gd name="T22" fmla="*/ 37814 w 360"/>
                <a:gd name="T23" fmla="*/ 224894 h 360"/>
                <a:gd name="T24" fmla="*/ 8956 w 360"/>
                <a:gd name="T25" fmla="*/ 252757 h 360"/>
                <a:gd name="T26" fmla="*/ 79609 w 360"/>
                <a:gd name="T27" fmla="*/ 278630 h 360"/>
                <a:gd name="T28" fmla="*/ 104486 w 360"/>
                <a:gd name="T29" fmla="*/ 348287 h 360"/>
                <a:gd name="T30" fmla="*/ 133345 w 360"/>
                <a:gd name="T31" fmla="*/ 320424 h 360"/>
                <a:gd name="T32" fmla="*/ 136330 w 360"/>
                <a:gd name="T33" fmla="*/ 260718 h 360"/>
                <a:gd name="T34" fmla="*/ 187080 w 360"/>
                <a:gd name="T35" fmla="*/ 209967 h 360"/>
                <a:gd name="T36" fmla="*/ 264699 w 360"/>
                <a:gd name="T37" fmla="*/ 358238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p:spPr>
          <p:txBody>
            <a:bodyPr/>
            <a:lstStyle/>
            <a:p>
              <a:pPr fontAlgn="auto">
                <a:spcBef>
                  <a:spcPts val="0"/>
                </a:spcBef>
                <a:spcAft>
                  <a:spcPts val="0"/>
                </a:spcAft>
                <a:defRPr/>
              </a:pPr>
              <a:endParaRPr lang="zh-CN" altLang="en-US">
                <a:solidFill>
                  <a:schemeClr val="tx1">
                    <a:lumMod val="50000"/>
                    <a:lumOff val="50000"/>
                  </a:schemeClr>
                </a:solidFill>
                <a:latin typeface="微软雅黑" panose="020B0503020204020204" charset="-122"/>
                <a:ea typeface="微软雅黑" panose="020B0503020204020204" charset="-122"/>
              </a:endParaRPr>
            </a:p>
          </p:txBody>
        </p:sp>
      </p:grpSp>
      <p:sp>
        <p:nvSpPr>
          <p:cNvPr id="24629" name="Rectangle 53"/>
          <p:cNvSpPr>
            <a:spLocks noChangeArrowheads="1"/>
          </p:cNvSpPr>
          <p:nvPr/>
        </p:nvSpPr>
        <p:spPr bwMode="auto">
          <a:xfrm>
            <a:off x="3830638" y="1570038"/>
            <a:ext cx="1439862" cy="2654300"/>
          </a:xfrm>
          <a:prstGeom prst="rect">
            <a:avLst/>
          </a:prstGeom>
          <a:noFill/>
          <a:ln w="9525">
            <a:noFill/>
            <a:miter lim="800000"/>
            <a:headEnd/>
            <a:tailEnd/>
          </a:ln>
          <a:effectLst/>
        </p:spPr>
        <p:txBody>
          <a:bodyPr anchor="ctr">
            <a:spAutoFit/>
          </a:bodyPr>
          <a:lstStyle/>
          <a:p>
            <a:r>
              <a:rPr lang="zh-CN" altLang="en-US" sz="2800" b="1">
                <a:ea typeface="隶书" pitchFamily="49" charset="-122"/>
              </a:rPr>
              <a:t>三、语言发育迟缓治疗的注意事项</a:t>
            </a:r>
          </a:p>
        </p:txBody>
      </p:sp>
    </p:spTree>
  </p:cSld>
  <p:clrMapOvr>
    <a:masterClrMapping/>
  </p:clrMapOvr>
  <p:transition advTm="365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childTnLst>
                          </p:cTn>
                        </p:par>
                        <p:par>
                          <p:cTn id="19" fill="hold">
                            <p:stCondLst>
                              <p:cond delay="1000"/>
                            </p:stCondLst>
                            <p:childTnLst>
                              <p:par>
                                <p:cTn id="20" presetID="17" presetClass="entr" presetSubtype="10"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strVal val="#ppt_h"/>
                                          </p:val>
                                        </p:tav>
                                        <p:tav tm="100000">
                                          <p:val>
                                            <p:strVal val="#ppt_h"/>
                                          </p:val>
                                        </p:tav>
                                      </p:tavLst>
                                    </p:anim>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par>
                          <p:cTn id="28" fill="hold">
                            <p:stCondLst>
                              <p:cond delay="2000"/>
                            </p:stCondLst>
                            <p:childTnLst>
                              <p:par>
                                <p:cTn id="29" presetID="17" presetClass="entr" presetSubtype="1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500" fill="hold"/>
                                        <p:tgtEl>
                                          <p:spTgt spid="63"/>
                                        </p:tgtEl>
                                        <p:attrNameLst>
                                          <p:attrName>ppt_w</p:attrName>
                                        </p:attrNameLst>
                                      </p:cBhvr>
                                      <p:tavLst>
                                        <p:tav tm="0">
                                          <p:val>
                                            <p:fltVal val="0"/>
                                          </p:val>
                                        </p:tav>
                                        <p:tav tm="100000">
                                          <p:val>
                                            <p:strVal val="#ppt_w"/>
                                          </p:val>
                                        </p:tav>
                                      </p:tavLst>
                                    </p:anim>
                                    <p:anim calcmode="lin" valueType="num">
                                      <p:cBhvr>
                                        <p:cTn id="32" dur="500" fill="hold"/>
                                        <p:tgtEl>
                                          <p:spTgt spid="63"/>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childTnLst>
                          </p:cTn>
                        </p:par>
                        <p:par>
                          <p:cTn id="37" fill="hold">
                            <p:stCondLst>
                              <p:cond delay="3000"/>
                            </p:stCondLst>
                            <p:childTnLst>
                              <p:par>
                                <p:cTn id="38" presetID="17" presetClass="entr" presetSubtype="10"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fltVal val="0"/>
                                          </p:val>
                                        </p:tav>
                                        <p:tav tm="100000">
                                          <p:val>
                                            <p:strVal val="#ppt_w"/>
                                          </p:val>
                                        </p:tav>
                                      </p:tavLst>
                                    </p:anim>
                                    <p:anim calcmode="lin" valueType="num">
                                      <p:cBhvr>
                                        <p:cTn id="41" dur="500" fill="hold"/>
                                        <p:tgtEl>
                                          <p:spTgt spid="61"/>
                                        </p:tgtEl>
                                        <p:attrNameLst>
                                          <p:attrName>ppt_h</p:attrName>
                                        </p:attrNameLst>
                                      </p:cBhvr>
                                      <p:tavLst>
                                        <p:tav tm="0">
                                          <p:val>
                                            <p:strVal val="#ppt_h"/>
                                          </p:val>
                                        </p:tav>
                                        <p:tav tm="100000">
                                          <p:val>
                                            <p:strVal val="#ppt_h"/>
                                          </p:val>
                                        </p:tav>
                                      </p:tavLst>
                                    </p:anim>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cTn>
                              </p:par>
                            </p:childTnLst>
                          </p:cTn>
                        </p:par>
                        <p:par>
                          <p:cTn id="46" fill="hold">
                            <p:stCondLst>
                              <p:cond delay="4000"/>
                            </p:stCondLst>
                            <p:childTnLst>
                              <p:par>
                                <p:cTn id="47" presetID="17" presetClass="entr" presetSubtype="10"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strVal val="#ppt_h"/>
                                          </p:val>
                                        </p:tav>
                                        <p:tav tm="100000">
                                          <p:val>
                                            <p:strVal val="#ppt_h"/>
                                          </p:val>
                                        </p:tav>
                                      </p:tavLst>
                                    </p:anim>
                                  </p:childTnLst>
                                </p:cTn>
                              </p:par>
                            </p:childTnLst>
                          </p:cTn>
                        </p:par>
                        <p:par>
                          <p:cTn id="51" fill="hold">
                            <p:stCondLst>
                              <p:cond delay="4500"/>
                            </p:stCondLst>
                            <p:childTnLst>
                              <p:par>
                                <p:cTn id="52" presetID="10"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500"/>
                                        <p:tgtEl>
                                          <p:spTgt spid="47"/>
                                        </p:tgtEl>
                                      </p:cBhvr>
                                    </p:animEffect>
                                  </p:childTnLst>
                                </p:cTn>
                              </p:par>
                            </p:childTnLst>
                          </p:cTn>
                        </p:par>
                        <p:par>
                          <p:cTn id="55" fill="hold">
                            <p:stCondLst>
                              <p:cond delay="5000"/>
                            </p:stCondLst>
                            <p:childTnLst>
                              <p:par>
                                <p:cTn id="56" presetID="17" presetClass="entr" presetSubtype="10"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strVal val="#ppt_h"/>
                                          </p:val>
                                        </p:tav>
                                        <p:tav tm="100000">
                                          <p:val>
                                            <p:strVal val="#ppt_h"/>
                                          </p:val>
                                        </p:tav>
                                      </p:tavLst>
                                    </p:anim>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7" presetClass="entr" presetSubtype="10"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strVal val="#ppt_h"/>
                                          </p:val>
                                        </p:tav>
                                        <p:tav tm="100000">
                                          <p:val>
                                            <p:strVal val="#ppt_h"/>
                                          </p:val>
                                        </p:tav>
                                      </p:tavLst>
                                    </p:anim>
                                  </p:childTnLst>
                                </p:cTn>
                              </p:par>
                            </p:childTnLst>
                          </p:cTn>
                        </p:par>
                        <p:par>
                          <p:cTn id="69" fill="hold">
                            <p:stCondLst>
                              <p:cond delay="6500"/>
                            </p:stCondLst>
                            <p:childTnLst>
                              <p:par>
                                <p:cTn id="70" presetID="10" presetClass="entr" presetSubtype="0"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素材\春\7487b691a84a44a3f609339749de9c08.png7487b691a84a44a3f609339749de9c08"/>
          <p:cNvPicPr>
            <a:picLocks noChangeAspect="1"/>
          </p:cNvPicPr>
          <p:nvPr/>
        </p:nvPicPr>
        <p:blipFill>
          <a:blip r:embed="rId3"/>
          <a:srcRect l="12184" b="995"/>
          <a:stretch>
            <a:fillRect/>
          </a:stretch>
        </p:blipFill>
        <p:spPr bwMode="auto">
          <a:xfrm>
            <a:off x="42863" y="276225"/>
            <a:ext cx="3487737" cy="4862513"/>
          </a:xfrm>
          <a:prstGeom prst="rect">
            <a:avLst/>
          </a:prstGeom>
          <a:noFill/>
          <a:ln w="9525">
            <a:noFill/>
            <a:miter lim="800000"/>
            <a:headEnd/>
            <a:tailEnd/>
          </a:ln>
        </p:spPr>
      </p:pic>
      <p:sp>
        <p:nvSpPr>
          <p:cNvPr id="3" name="文本框 2"/>
          <p:cNvSpPr txBox="1"/>
          <p:nvPr/>
        </p:nvSpPr>
        <p:spPr>
          <a:xfrm>
            <a:off x="3457575" y="1909763"/>
            <a:ext cx="4703763" cy="1322387"/>
          </a:xfrm>
          <a:prstGeom prst="rect">
            <a:avLst/>
          </a:prstGeom>
          <a:noFill/>
        </p:spPr>
        <p:txBody>
          <a:bodyPr>
            <a:spAutoFit/>
          </a:bodyPr>
          <a:lstStyle/>
          <a:p>
            <a:pPr fontAlgn="auto">
              <a:spcBef>
                <a:spcPts val="0"/>
              </a:spcBef>
              <a:spcAft>
                <a:spcPts val="0"/>
              </a:spcAft>
              <a:defRPr/>
            </a:pPr>
            <a:r>
              <a:rPr lang="zh-CN" altLang="en-US" sz="800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谢谢观看</a:t>
            </a:r>
          </a:p>
        </p:txBody>
      </p:sp>
      <p:grpSp>
        <p:nvGrpSpPr>
          <p:cNvPr id="39" name="组合 38"/>
          <p:cNvGrpSpPr>
            <a:grpSpLocks noChangeAspect="1"/>
          </p:cNvGrpSpPr>
          <p:nvPr/>
        </p:nvGrpSpPr>
        <p:grpSpPr>
          <a:xfrm>
            <a:off x="6792461" y="456210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2" name="组合 41"/>
          <p:cNvGrpSpPr>
            <a:grpSpLocks noChangeAspect="1"/>
          </p:cNvGrpSpPr>
          <p:nvPr/>
        </p:nvGrpSpPr>
        <p:grpSpPr>
          <a:xfrm>
            <a:off x="6232715" y="456210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5" name="组合 44"/>
          <p:cNvGrpSpPr>
            <a:grpSpLocks noChangeAspect="1"/>
          </p:cNvGrpSpPr>
          <p:nvPr/>
        </p:nvGrpSpPr>
        <p:grpSpPr>
          <a:xfrm>
            <a:off x="7352207" y="456210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47" name="Rectangle 322"/>
            <p:cNvSpPr>
              <a:spLocks noChangeArrowheads="1"/>
            </p:cNvSpPr>
            <p:nvPr/>
          </p:nvSpPr>
          <p:spPr bwMode="auto">
            <a:xfrm>
              <a:off x="2680550" y="559041"/>
              <a:ext cx="327793" cy="99835"/>
            </a:xfrm>
            <a:prstGeom prst="rect">
              <a:avLst/>
            </a:pr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49" name="组合 48"/>
          <p:cNvGrpSpPr>
            <a:grpSpLocks noChangeAspect="1"/>
          </p:cNvGrpSpPr>
          <p:nvPr/>
        </p:nvGrpSpPr>
        <p:grpSpPr>
          <a:xfrm>
            <a:off x="7911953" y="456210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sp>
          <p:nvSpPr>
            <p:cNvPr id="52" name="Oval 296"/>
            <p:cNvSpPr>
              <a:spLocks noChangeArrowheads="1"/>
            </p:cNvSpPr>
            <p:nvPr/>
          </p:nvSpPr>
          <p:spPr bwMode="auto">
            <a:xfrm>
              <a:off x="2375040" y="3187289"/>
              <a:ext cx="311153" cy="311153"/>
            </a:xfrm>
            <a:prstGeom prst="ellipse">
              <a:avLst/>
            </a:prstGeom>
            <a:grpFill/>
            <a:ln>
              <a:noFill/>
            </a:ln>
            <a:extLst/>
          </p:spPr>
          <p:txBody>
            <a:bodyPr/>
            <a:lstStyle/>
            <a:p>
              <a:pPr fontAlgn="auto">
                <a:spcBef>
                  <a:spcPts val="0"/>
                </a:spcBef>
                <a:spcAft>
                  <a:spcPts val="0"/>
                </a:spcAft>
                <a:defRPr/>
              </a:pPr>
              <a:endParaRPr lang="zh-CN" altLang="en-US">
                <a:latin typeface="+mn-lt"/>
                <a:ea typeface="+mn-ea"/>
              </a:endParaRPr>
            </a:p>
          </p:txBody>
        </p:sp>
      </p:grpSp>
      <p:grpSp>
        <p:nvGrpSpPr>
          <p:cNvPr id="53" name="组合 52"/>
          <p:cNvGrpSpPr>
            <a:grpSpLocks noChangeAspect="1"/>
          </p:cNvGrpSpPr>
          <p:nvPr/>
        </p:nvGrpSpPr>
        <p:grpSpPr>
          <a:xfrm>
            <a:off x="8471701" y="456210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a:lstStyle/>
            <a:p>
              <a:pPr fontAlgn="auto">
                <a:spcBef>
                  <a:spcPts val="0"/>
                </a:spcBef>
                <a:spcAft>
                  <a:spcPts val="0"/>
                </a:spcAft>
                <a:defRPr/>
              </a:pPr>
              <a:endParaRPr lang="zh-CN" altLang="en-US">
                <a:latin typeface="+mn-lt"/>
                <a:ea typeface="+mn-ea"/>
              </a:endParaRPr>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p:spPr>
          <p:txBody>
            <a:bodyPr/>
            <a:lstStyle/>
            <a:p>
              <a:pPr fontAlgn="auto">
                <a:spcBef>
                  <a:spcPts val="0"/>
                </a:spcBef>
                <a:spcAft>
                  <a:spcPts val="0"/>
                </a:spcAft>
                <a:defRPr/>
              </a:pPr>
              <a:endParaRPr lang="zh-CN" altLang="en-US">
                <a:latin typeface="+mn-lt"/>
                <a:ea typeface="+mn-ea"/>
              </a:endParaRPr>
            </a:p>
          </p:txBody>
        </p:sp>
      </p:grpSp>
      <p:pic>
        <p:nvPicPr>
          <p:cNvPr id="35" name="图片 34" descr="11"/>
          <p:cNvPicPr>
            <a:picLocks noChangeAspect="1"/>
          </p:cNvPicPr>
          <p:nvPr/>
        </p:nvPicPr>
        <p:blipFill>
          <a:blip r:embed="rId4"/>
          <a:srcRect/>
          <a:stretch>
            <a:fillRect/>
          </a:stretch>
        </p:blipFill>
        <p:spPr bwMode="auto">
          <a:xfrm>
            <a:off x="4872038" y="-625475"/>
            <a:ext cx="6035675" cy="2641600"/>
          </a:xfrm>
          <a:prstGeom prst="rect">
            <a:avLst/>
          </a:prstGeom>
          <a:noFill/>
          <a:ln w="9525">
            <a:noFill/>
            <a:miter lim="800000"/>
            <a:headEnd/>
            <a:tailEnd/>
          </a:ln>
        </p:spPr>
      </p:pic>
      <p:pic>
        <p:nvPicPr>
          <p:cNvPr id="6" name="图片 5" descr="852"/>
          <p:cNvPicPr>
            <a:picLocks noChangeAspect="1"/>
          </p:cNvPicPr>
          <p:nvPr/>
        </p:nvPicPr>
        <p:blipFill>
          <a:blip r:embed="rId5"/>
          <a:srcRect/>
          <a:stretch>
            <a:fillRect/>
          </a:stretch>
        </p:blipFill>
        <p:spPr bwMode="auto">
          <a:xfrm>
            <a:off x="7083425" y="3111500"/>
            <a:ext cx="981075" cy="889000"/>
          </a:xfrm>
          <a:prstGeom prst="rect">
            <a:avLst/>
          </a:prstGeom>
          <a:noFill/>
          <a:ln w="9525">
            <a:noFill/>
            <a:miter lim="800000"/>
            <a:headEnd/>
            <a:tailEnd/>
          </a:ln>
        </p:spPr>
      </p:pic>
    </p:spTree>
  </p:cSld>
  <p:clrMapOvr>
    <a:masterClrMapping/>
  </p:clrMapOvr>
  <p:transition advTm="636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65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150"/>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rcRect/>
          <a:stretch>
            <a:fillRect/>
          </a:stretch>
        </p:blipFill>
        <p:spPr bwMode="auto">
          <a:xfrm>
            <a:off x="1058863" y="2036763"/>
            <a:ext cx="1793875" cy="2103437"/>
          </a:xfrm>
          <a:prstGeom prst="rect">
            <a:avLst/>
          </a:prstGeom>
          <a:noFill/>
          <a:ln w="9525">
            <a:noFill/>
            <a:miter lim="800000"/>
            <a:headEnd/>
            <a:tailEnd/>
          </a:ln>
        </p:spPr>
      </p:pic>
      <p:sp>
        <p:nvSpPr>
          <p:cNvPr id="19" name="TextBox 33"/>
          <p:cNvSpPr txBox="1">
            <a:spLocks noChangeArrowheads="1"/>
          </p:cNvSpPr>
          <p:nvPr/>
        </p:nvSpPr>
        <p:spPr bwMode="auto">
          <a:xfrm>
            <a:off x="889000" y="387350"/>
            <a:ext cx="3135313" cy="706438"/>
          </a:xfrm>
          <a:prstGeom prst="rect">
            <a:avLst/>
          </a:prstGeom>
          <a:noFill/>
          <a:ln w="9525">
            <a:noFill/>
            <a:miter lim="800000"/>
            <a:headEnd/>
            <a:tailEnd/>
          </a:ln>
        </p:spPr>
        <p:txBody>
          <a:bodyPr>
            <a:spAutoFit/>
          </a:bodyPr>
          <a:lstStyle/>
          <a:p>
            <a:r>
              <a:rPr lang="zh-CN" altLang="en-US" sz="4000">
                <a:solidFill>
                  <a:srgbClr val="FF7F7F"/>
                </a:solidFill>
                <a:latin typeface="微软雅黑" pitchFamily="34" charset="-122"/>
                <a:ea typeface="微软雅黑" pitchFamily="34" charset="-122"/>
              </a:rPr>
              <a:t>目录</a:t>
            </a:r>
            <a:r>
              <a:rPr lang="zh-CN" altLang="en-US" sz="4000" b="1">
                <a:solidFill>
                  <a:srgbClr val="FF7F7F"/>
                </a:solidFill>
                <a:latin typeface="微软雅黑" pitchFamily="34" charset="-122"/>
                <a:ea typeface="微软雅黑" pitchFamily="34" charset="-122"/>
              </a:rPr>
              <a:t> </a:t>
            </a:r>
            <a:r>
              <a:rPr lang="en-US" altLang="zh-CN" sz="2000">
                <a:solidFill>
                  <a:srgbClr val="FF7F7F"/>
                </a:solidFill>
                <a:latin typeface="微软雅黑" pitchFamily="34" charset="-122"/>
                <a:ea typeface="微软雅黑" pitchFamily="34" charset="-122"/>
                <a:cs typeface="Arial" charset="0"/>
              </a:rPr>
              <a:t>Contents</a:t>
            </a:r>
          </a:p>
        </p:txBody>
      </p:sp>
      <p:sp>
        <p:nvSpPr>
          <p:cNvPr id="50" name="圆角矩形 3"/>
          <p:cNvSpPr/>
          <p:nvPr/>
        </p:nvSpPr>
        <p:spPr>
          <a:xfrm>
            <a:off x="4084638" y="1323975"/>
            <a:ext cx="3452812" cy="51117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anchor="ctr"/>
          <a:lstStyle/>
          <a:p>
            <a:pPr algn="ctr" fontAlgn="auto">
              <a:spcBef>
                <a:spcPts val="0"/>
              </a:spcBef>
              <a:spcAft>
                <a:spcPts val="0"/>
              </a:spcAft>
              <a:defRPr/>
            </a:pPr>
            <a:r>
              <a:rPr lang="zh-CN" altLang="en-US" sz="2800" dirty="0" smtClean="0">
                <a:solidFill>
                  <a:schemeClr val="bg1"/>
                </a:solidFill>
                <a:latin typeface="微软雅黑" panose="020B0503020204020204" charset="-122"/>
                <a:ea typeface="微软雅黑" panose="020B0503020204020204" charset="-122"/>
              </a:rPr>
              <a:t>概述</a:t>
            </a:r>
            <a:endParaRPr lang="zh-CN" altLang="en-US" sz="2800" dirty="0">
              <a:solidFill>
                <a:schemeClr val="bg1"/>
              </a:solidFill>
              <a:latin typeface="微软雅黑" panose="020B0503020204020204" charset="-122"/>
              <a:ea typeface="微软雅黑" panose="020B0503020204020204" charset="-122"/>
            </a:endParaRPr>
          </a:p>
        </p:txBody>
      </p:sp>
      <p:sp>
        <p:nvSpPr>
          <p:cNvPr id="51" name="圆角矩形 1"/>
          <p:cNvSpPr/>
          <p:nvPr/>
        </p:nvSpPr>
        <p:spPr>
          <a:xfrm>
            <a:off x="3221038" y="1323975"/>
            <a:ext cx="1008062" cy="51117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anchor="ctr"/>
          <a:lstStyle/>
          <a:p>
            <a:pPr algn="ctr" fontAlgn="auto">
              <a:spcBef>
                <a:spcPts val="0"/>
              </a:spcBef>
              <a:spcAft>
                <a:spcPts val="0"/>
              </a:spcAft>
              <a:defRPr/>
            </a:pPr>
            <a:r>
              <a:rPr lang="en-US" altLang="zh-CN" sz="2400" b="1" dirty="0">
                <a:solidFill>
                  <a:schemeClr val="bg1"/>
                </a:solidFill>
                <a:latin typeface="微软雅黑" panose="020B0503020204020204" charset="-122"/>
                <a:ea typeface="微软雅黑" panose="020B0503020204020204" charset="-122"/>
              </a:rPr>
              <a:t>01</a:t>
            </a:r>
          </a:p>
        </p:txBody>
      </p:sp>
      <p:sp>
        <p:nvSpPr>
          <p:cNvPr id="52" name="圆角矩形 3"/>
          <p:cNvSpPr/>
          <p:nvPr/>
        </p:nvSpPr>
        <p:spPr>
          <a:xfrm>
            <a:off x="4084638" y="2143125"/>
            <a:ext cx="4193088" cy="51117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anchor="ctr"/>
          <a:lstStyle/>
          <a:p>
            <a:pPr algn="ctr" fontAlgn="auto">
              <a:spcBef>
                <a:spcPts val="0"/>
              </a:spcBef>
              <a:spcAft>
                <a:spcPts val="0"/>
              </a:spcAft>
              <a:defRPr/>
            </a:pPr>
            <a:r>
              <a:rPr lang="zh-CN" altLang="en-US" sz="2800" dirty="0" smtClean="0">
                <a:solidFill>
                  <a:schemeClr val="bg1"/>
                </a:solidFill>
                <a:latin typeface="微软雅黑" panose="020B0503020204020204" charset="-122"/>
                <a:ea typeface="微软雅黑" panose="020B0503020204020204" charset="-122"/>
              </a:rPr>
              <a:t>语言发育迟缓的康复评定</a:t>
            </a:r>
            <a:endParaRPr lang="zh-CN" altLang="en-US" sz="2800" dirty="0">
              <a:solidFill>
                <a:schemeClr val="bg1"/>
              </a:solidFill>
              <a:latin typeface="微软雅黑" panose="020B0503020204020204" charset="-122"/>
              <a:ea typeface="微软雅黑" panose="020B0503020204020204" charset="-122"/>
            </a:endParaRPr>
          </a:p>
        </p:txBody>
      </p:sp>
      <p:sp>
        <p:nvSpPr>
          <p:cNvPr id="53" name="圆角矩形 1"/>
          <p:cNvSpPr/>
          <p:nvPr/>
        </p:nvSpPr>
        <p:spPr>
          <a:xfrm>
            <a:off x="3221038" y="2143125"/>
            <a:ext cx="1008062" cy="51117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anchor="ctr"/>
          <a:lstStyle/>
          <a:p>
            <a:pPr algn="ctr" fontAlgn="auto">
              <a:spcBef>
                <a:spcPts val="0"/>
              </a:spcBef>
              <a:spcAft>
                <a:spcPts val="0"/>
              </a:spcAft>
              <a:defRPr/>
            </a:pPr>
            <a:r>
              <a:rPr lang="en-US" altLang="zh-CN" sz="2400" b="1" dirty="0">
                <a:solidFill>
                  <a:schemeClr val="bg1"/>
                </a:solidFill>
                <a:latin typeface="微软雅黑" panose="020B0503020204020204" charset="-122"/>
                <a:ea typeface="微软雅黑" panose="020B0503020204020204" charset="-122"/>
              </a:rPr>
              <a:t>02</a:t>
            </a:r>
          </a:p>
        </p:txBody>
      </p:sp>
      <p:sp>
        <p:nvSpPr>
          <p:cNvPr id="54" name="圆角矩形 3"/>
          <p:cNvSpPr/>
          <p:nvPr/>
        </p:nvSpPr>
        <p:spPr>
          <a:xfrm>
            <a:off x="4084638" y="2960688"/>
            <a:ext cx="3452812" cy="51117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anchor="ctr"/>
          <a:lstStyle/>
          <a:p>
            <a:pPr algn="ctr" fontAlgn="auto">
              <a:spcBef>
                <a:spcPts val="0"/>
              </a:spcBef>
              <a:spcAft>
                <a:spcPts val="0"/>
              </a:spcAft>
              <a:defRPr/>
            </a:pPr>
            <a:r>
              <a:rPr lang="zh-CN" altLang="en-US" sz="2800" dirty="0" smtClean="0">
                <a:solidFill>
                  <a:schemeClr val="bg1"/>
                </a:solidFill>
                <a:latin typeface="微软雅黑" panose="020B0503020204020204" charset="-122"/>
                <a:ea typeface="微软雅黑" panose="020B0503020204020204" charset="-122"/>
              </a:rPr>
              <a:t>语言发育迟缓的康复</a:t>
            </a:r>
            <a:endParaRPr lang="zh-CN" altLang="en-US" sz="2800" dirty="0">
              <a:solidFill>
                <a:schemeClr val="bg1"/>
              </a:solidFill>
              <a:latin typeface="微软雅黑" panose="020B0503020204020204" charset="-122"/>
              <a:ea typeface="微软雅黑" panose="020B0503020204020204" charset="-122"/>
            </a:endParaRPr>
          </a:p>
        </p:txBody>
      </p:sp>
      <p:sp>
        <p:nvSpPr>
          <p:cNvPr id="55" name="圆角矩形 1"/>
          <p:cNvSpPr/>
          <p:nvPr/>
        </p:nvSpPr>
        <p:spPr>
          <a:xfrm>
            <a:off x="3221038" y="2960688"/>
            <a:ext cx="1008062" cy="51117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anchor="ctr"/>
          <a:lstStyle/>
          <a:p>
            <a:pPr algn="ctr" fontAlgn="auto">
              <a:spcBef>
                <a:spcPts val="0"/>
              </a:spcBef>
              <a:spcAft>
                <a:spcPts val="0"/>
              </a:spcAft>
              <a:defRPr/>
            </a:pPr>
            <a:r>
              <a:rPr lang="en-US" altLang="zh-CN" sz="2400" b="1" dirty="0">
                <a:solidFill>
                  <a:schemeClr val="bg1"/>
                </a:solidFill>
                <a:latin typeface="微软雅黑" panose="020B0503020204020204" charset="-122"/>
                <a:ea typeface="微软雅黑" panose="020B0503020204020204" charset="-122"/>
              </a:rPr>
              <a:t>03</a:t>
            </a:r>
          </a:p>
        </p:txBody>
      </p:sp>
      <p:sp>
        <p:nvSpPr>
          <p:cNvPr id="56" name="圆角矩形 3"/>
          <p:cNvSpPr/>
          <p:nvPr/>
        </p:nvSpPr>
        <p:spPr>
          <a:xfrm>
            <a:off x="4084638" y="3779838"/>
            <a:ext cx="3452812" cy="51117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anchor="ctr"/>
          <a:lstStyle/>
          <a:p>
            <a:pPr algn="ctr" fontAlgn="auto">
              <a:spcBef>
                <a:spcPts val="0"/>
              </a:spcBef>
              <a:spcAft>
                <a:spcPts val="0"/>
              </a:spcAft>
              <a:defRPr/>
            </a:pPr>
            <a:r>
              <a:rPr lang="zh-CN" altLang="en-US" sz="2800" dirty="0">
                <a:solidFill>
                  <a:schemeClr val="bg1"/>
                </a:solidFill>
                <a:latin typeface="微软雅黑" panose="020B0503020204020204" charset="-122"/>
                <a:ea typeface="微软雅黑" panose="020B0503020204020204" charset="-122"/>
              </a:rPr>
              <a:t>职业目标规划</a:t>
            </a:r>
          </a:p>
        </p:txBody>
      </p:sp>
      <p:sp>
        <p:nvSpPr>
          <p:cNvPr id="57" name="圆角矩形 1"/>
          <p:cNvSpPr/>
          <p:nvPr/>
        </p:nvSpPr>
        <p:spPr>
          <a:xfrm>
            <a:off x="3221038" y="3779838"/>
            <a:ext cx="1008062" cy="51117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anchor="ctr"/>
          <a:lstStyle/>
          <a:p>
            <a:pPr algn="ctr" fontAlgn="auto">
              <a:spcBef>
                <a:spcPts val="0"/>
              </a:spcBef>
              <a:spcAft>
                <a:spcPts val="0"/>
              </a:spcAft>
              <a:defRPr/>
            </a:pPr>
            <a:r>
              <a:rPr lang="en-US" altLang="zh-CN" sz="2400" b="1" dirty="0">
                <a:solidFill>
                  <a:schemeClr val="bg1"/>
                </a:solidFill>
                <a:latin typeface="微软雅黑" panose="020B0503020204020204" charset="-122"/>
                <a:ea typeface="微软雅黑" panose="020B0503020204020204" charset="-122"/>
              </a:rPr>
              <a:t>04</a:t>
            </a:r>
          </a:p>
        </p:txBody>
      </p:sp>
    </p:spTree>
  </p:cSld>
  <p:clrMapOvr>
    <a:masterClrMapping/>
  </p:clrMapOvr>
  <p:transition advTm="6646">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0-#ppt_w/2"/>
                                          </p:val>
                                        </p:tav>
                                        <p:tav tm="100000">
                                          <p:val>
                                            <p:strVal val="#ppt_x"/>
                                          </p:val>
                                        </p:tav>
                                      </p:tavLst>
                                    </p:anim>
                                    <p:anim calcmode="lin" valueType="num">
                                      <p:cBhvr additive="base">
                                        <p:cTn id="22" dur="500" fill="hold"/>
                                        <p:tgtEl>
                                          <p:spTgt spid="51"/>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childTnLst>
                          </p:cTn>
                        </p:par>
                        <p:par>
                          <p:cTn id="27" fill="hold">
                            <p:stCondLst>
                              <p:cond delay="3000"/>
                            </p:stCondLst>
                            <p:childTnLst>
                              <p:par>
                                <p:cTn id="28" presetID="2" presetClass="entr" presetSubtype="8"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0-#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left)">
                                      <p:cBhvr>
                                        <p:cTn id="35" dur="500"/>
                                        <p:tgtEl>
                                          <p:spTgt spid="52"/>
                                        </p:tgtEl>
                                      </p:cBhvr>
                                    </p:animEffect>
                                  </p:childTnLst>
                                </p:cTn>
                              </p:par>
                            </p:childTnLst>
                          </p:cTn>
                        </p:par>
                        <p:par>
                          <p:cTn id="36" fill="hold">
                            <p:stCondLst>
                              <p:cond delay="4000"/>
                            </p:stCondLst>
                            <p:childTnLst>
                              <p:par>
                                <p:cTn id="37" presetID="2" presetClass="entr" presetSubtype="8" fill="hold" grpId="0" nodeType="after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0-#ppt_w/2"/>
                                          </p:val>
                                        </p:tav>
                                        <p:tav tm="100000">
                                          <p:val>
                                            <p:strVal val="#ppt_x"/>
                                          </p:val>
                                        </p:tav>
                                      </p:tavLst>
                                    </p:anim>
                                    <p:anim calcmode="lin" valueType="num">
                                      <p:cBhvr additive="base">
                                        <p:cTn id="40" dur="500" fill="hold"/>
                                        <p:tgtEl>
                                          <p:spTgt spid="55"/>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par>
                          <p:cTn id="45" fill="hold">
                            <p:stCondLst>
                              <p:cond delay="5000"/>
                            </p:stCondLst>
                            <p:childTnLst>
                              <p:par>
                                <p:cTn id="46" presetID="2" presetClass="entr" presetSubtype="8"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0-#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left)">
                                      <p:cBhvr>
                                        <p:cTn id="5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0" grpId="0" bldLvl="0" animBg="1"/>
      <p:bldP spid="51" grpId="0" bldLvl="0" animBg="1"/>
      <p:bldP spid="52" grpId="0" bldLvl="0" animBg="1"/>
      <p:bldP spid="53" grpId="0" bldLvl="0" animBg="1"/>
      <p:bldP spid="54" grpId="0" bldLvl="0" animBg="1"/>
      <p:bldP spid="55" grpId="0" bldLvl="0" animBg="1"/>
      <p:bldP spid="56" grpId="0" bldLvl="0" animBg="1"/>
      <p:bldP spid="5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1743075"/>
          </a:xfrm>
          <a:prstGeom prst="rect">
            <a:avLst/>
          </a:prstGeom>
        </p:spPr>
        <p:txBody>
          <a:bodyPr>
            <a:spAutoFit/>
          </a:bodyPr>
          <a:lstStyle/>
          <a:p>
            <a:pPr indent="355600" algn="just">
              <a:lnSpc>
                <a:spcPct val="150000"/>
              </a:lnSpc>
              <a:spcAft>
                <a:spcPts val="600"/>
              </a:spcAft>
            </a:pPr>
            <a:r>
              <a:rPr lang="zh-CN" altLang="en-US"/>
              <a:t>语言发育迟缓是指由各种原因引起的儿童言语理解能力或口头表达能力明显落后于正常同龄人的发育水平。因此若发现儿童有语言发育迟缓现象，应努力查找病因。若儿童无明确原因而出现的语言发育明显延迟现象，则称为特发性语言发育障碍或发育性语言迟缓。 </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a:t>一、语言发育迟缓的定义</a:t>
            </a:r>
          </a:p>
        </p:txBody>
      </p:sp>
      <p:grpSp>
        <p:nvGrpSpPr>
          <p:cNvPr id="13" name="组合 12"/>
          <p:cNvGrpSpPr>
            <a:grpSpLocks/>
          </p:cNvGrpSpPr>
          <p:nvPr/>
        </p:nvGrpSpPr>
        <p:grpSpPr bwMode="auto">
          <a:xfrm>
            <a:off x="122238" y="77788"/>
            <a:ext cx="8342312" cy="366712"/>
            <a:chOff x="162802" y="93745"/>
            <a:chExt cx="11122990" cy="541458"/>
          </a:xfrm>
        </p:grpSpPr>
        <p:sp>
          <p:nvSpPr>
            <p:cNvPr id="20484"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b="1" dirty="0" smtClean="0"/>
                <a:t>任务一 概述</a:t>
              </a:r>
              <a:endParaRPr lang="zh-CN" altLang="en-US" dirty="0"/>
            </a:p>
          </p:txBody>
        </p:sp>
        <p:grpSp>
          <p:nvGrpSpPr>
            <p:cNvPr id="20485"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20487"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1743075"/>
          </a:xfrm>
          <a:prstGeom prst="rect">
            <a:avLst/>
          </a:prstGeom>
        </p:spPr>
        <p:txBody>
          <a:bodyPr>
            <a:spAutoFit/>
          </a:bodyPr>
          <a:lstStyle/>
          <a:p>
            <a:pPr indent="355600" algn="just">
              <a:lnSpc>
                <a:spcPct val="150000"/>
              </a:lnSpc>
              <a:spcAft>
                <a:spcPts val="600"/>
              </a:spcAft>
            </a:pPr>
            <a:r>
              <a:rPr lang="zh-CN" altLang="en-US"/>
              <a:t>语言发育迟缓是指由各种原因引起的儿童言语理解能力或口头表达能力明显落后于正常同龄人的发育水平。因此若发现儿童有语言发育迟缓现象，应努力查找病因。若儿童无明确原因而出现的语言发育明显延迟现象，则称为特发性语言发育障碍或发育性语言迟缓。 </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r>
              <a:rPr lang="zh-CN" altLang="en-US"/>
              <a:t>二、语言发育迟缓的病因</a:t>
            </a:r>
          </a:p>
        </p:txBody>
      </p:sp>
      <p:grpSp>
        <p:nvGrpSpPr>
          <p:cNvPr id="13" name="组合 12"/>
          <p:cNvGrpSpPr>
            <a:grpSpLocks/>
          </p:cNvGrpSpPr>
          <p:nvPr/>
        </p:nvGrpSpPr>
        <p:grpSpPr bwMode="auto">
          <a:xfrm>
            <a:off x="122238" y="77788"/>
            <a:ext cx="8342312" cy="366712"/>
            <a:chOff x="162802" y="93745"/>
            <a:chExt cx="11122990" cy="541458"/>
          </a:xfrm>
        </p:grpSpPr>
        <p:sp>
          <p:nvSpPr>
            <p:cNvPr id="62469"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dirty="0"/>
            </a:p>
          </p:txBody>
        </p:sp>
        <p:grpSp>
          <p:nvGrpSpPr>
            <p:cNvPr id="62470"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2472"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a:grpSpLocks/>
          </p:cNvGrpSpPr>
          <p:nvPr/>
        </p:nvGrpSpPr>
        <p:grpSpPr bwMode="auto">
          <a:xfrm>
            <a:off x="2338388" y="763588"/>
            <a:ext cx="4562475" cy="1027112"/>
            <a:chOff x="0" y="1424092"/>
            <a:chExt cx="6085541" cy="1370270"/>
          </a:xfrm>
        </p:grpSpPr>
        <p:grpSp>
          <p:nvGrpSpPr>
            <p:cNvPr id="66563" name="Group 8"/>
            <p:cNvGrpSpPr>
              <a:grpSpLocks/>
            </p:cNvGrpSpPr>
            <p:nvPr/>
          </p:nvGrpSpPr>
          <p:grpSpPr bwMode="auto">
            <a:xfrm>
              <a:off x="0" y="1424092"/>
              <a:ext cx="6085541" cy="1370270"/>
              <a:chOff x="0" y="1424092"/>
              <a:chExt cx="6085541" cy="1370270"/>
            </a:xfrm>
          </p:grpSpPr>
          <p:grpSp>
            <p:nvGrpSpPr>
              <p:cNvPr id="66564" name="Group 6"/>
              <p:cNvGrpSpPr>
                <a:grpSpLocks/>
              </p:cNvGrpSpPr>
              <p:nvPr/>
            </p:nvGrpSpPr>
            <p:grpSpPr bwMode="auto">
              <a:xfrm>
                <a:off x="0" y="1424092"/>
                <a:ext cx="6085541" cy="1370270"/>
                <a:chOff x="0" y="1424092"/>
                <a:chExt cx="6085541" cy="1370270"/>
              </a:xfrm>
            </p:grpSpPr>
            <p:sp>
              <p:nvSpPr>
                <p:cNvPr id="66565" name="Freeform 5"/>
                <p:cNvSpPr>
                  <a:spLocks/>
                </p:cNvSpPr>
                <p:nvPr/>
              </p:nvSpPr>
              <p:spPr bwMode="auto">
                <a:xfrm>
                  <a:off x="957366" y="1424092"/>
                  <a:ext cx="738266" cy="1370270"/>
                </a:xfrm>
                <a:custGeom>
                  <a:avLst/>
                  <a:gdLst>
                    <a:gd name="T0" fmla="*/ 0 w 325"/>
                    <a:gd name="T1" fmla="*/ 0 h 603"/>
                    <a:gd name="T2" fmla="*/ 738266 w 325"/>
                    <a:gd name="T3" fmla="*/ 718085 h 603"/>
                    <a:gd name="T4" fmla="*/ 738266 w 325"/>
                    <a:gd name="T5" fmla="*/ 1370270 h 603"/>
                    <a:gd name="T6" fmla="*/ 0 w 325"/>
                    <a:gd name="T7" fmla="*/ 902151 h 603"/>
                    <a:gd name="T8" fmla="*/ 0 w 325"/>
                    <a:gd name="T9" fmla="*/ 0 h 603"/>
                    <a:gd name="T10" fmla="*/ 0 60000 65536"/>
                    <a:gd name="T11" fmla="*/ 0 60000 65536"/>
                    <a:gd name="T12" fmla="*/ 0 60000 65536"/>
                    <a:gd name="T13" fmla="*/ 0 60000 65536"/>
                    <a:gd name="T14" fmla="*/ 0 60000 65536"/>
                    <a:gd name="T15" fmla="*/ 0 w 325"/>
                    <a:gd name="T16" fmla="*/ 0 h 603"/>
                    <a:gd name="T17" fmla="*/ 325 w 325"/>
                    <a:gd name="T18" fmla="*/ 603 h 603"/>
                  </a:gdLst>
                  <a:ahLst/>
                  <a:cxnLst>
                    <a:cxn ang="T10">
                      <a:pos x="T0" y="T1"/>
                    </a:cxn>
                    <a:cxn ang="T11">
                      <a:pos x="T2" y="T3"/>
                    </a:cxn>
                    <a:cxn ang="T12">
                      <a:pos x="T4" y="T5"/>
                    </a:cxn>
                    <a:cxn ang="T13">
                      <a:pos x="T6" y="T7"/>
                    </a:cxn>
                    <a:cxn ang="T14">
                      <a:pos x="T8" y="T9"/>
                    </a:cxn>
                  </a:cxnLst>
                  <a:rect l="T15" t="T16" r="T17" b="T18"/>
                  <a:pathLst>
                    <a:path w="325" h="603">
                      <a:moveTo>
                        <a:pt x="0" y="0"/>
                      </a:moveTo>
                      <a:lnTo>
                        <a:pt x="325" y="316"/>
                      </a:lnTo>
                      <a:lnTo>
                        <a:pt x="325" y="603"/>
                      </a:lnTo>
                      <a:lnTo>
                        <a:pt x="0" y="397"/>
                      </a:lnTo>
                      <a:lnTo>
                        <a:pt x="0" y="0"/>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66566" name="Rectangle 25"/>
                <p:cNvSpPr>
                  <a:spLocks noChangeArrowheads="1"/>
                </p:cNvSpPr>
                <p:nvPr/>
              </p:nvSpPr>
              <p:spPr bwMode="auto">
                <a:xfrm>
                  <a:off x="0" y="1424092"/>
                  <a:ext cx="957366" cy="901870"/>
                </a:xfrm>
                <a:prstGeom prst="rect">
                  <a:avLst/>
                </a:prstGeom>
                <a:solidFill>
                  <a:srgbClr val="FF7F7F"/>
                </a:solidFill>
                <a:ln w="9525">
                  <a:noFill/>
                  <a:miter lim="800000"/>
                  <a:headEnd/>
                  <a:tailEnd/>
                </a:ln>
              </p:spPr>
              <p:txBody>
                <a:bodyPr lIns="121882" tIns="60941" rIns="121882" bIns="60941"/>
                <a:lstStyle/>
                <a:p>
                  <a:endParaRPr lang="zh-CN" altLang="zh-CN">
                    <a:solidFill>
                      <a:srgbClr val="FFFFFF"/>
                    </a:solidFill>
                    <a:latin typeface="微软雅黑" pitchFamily="34" charset="-122"/>
                    <a:ea typeface="微软雅黑" pitchFamily="34" charset="-122"/>
                  </a:endParaRPr>
                </a:p>
              </p:txBody>
            </p:sp>
            <p:sp>
              <p:nvSpPr>
                <p:cNvPr id="66567" name="Freeform 15"/>
                <p:cNvSpPr>
                  <a:spLocks/>
                </p:cNvSpPr>
                <p:nvPr/>
              </p:nvSpPr>
              <p:spPr bwMode="auto">
                <a:xfrm>
                  <a:off x="1695633" y="2141776"/>
                  <a:ext cx="4389908" cy="652586"/>
                </a:xfrm>
                <a:custGeom>
                  <a:avLst/>
                  <a:gdLst>
                    <a:gd name="T0" fmla="*/ 0 w 1932"/>
                    <a:gd name="T1" fmla="*/ 0 h 287"/>
                    <a:gd name="T2" fmla="*/ 4160415 w 1932"/>
                    <a:gd name="T3" fmla="*/ 0 h 287"/>
                    <a:gd name="T4" fmla="*/ 4389908 w 1932"/>
                    <a:gd name="T5" fmla="*/ 327430 h 287"/>
                    <a:gd name="T6" fmla="*/ 4160415 w 1932"/>
                    <a:gd name="T7" fmla="*/ 652586 h 287"/>
                    <a:gd name="T8" fmla="*/ 0 w 1932"/>
                    <a:gd name="T9" fmla="*/ 652586 h 287"/>
                    <a:gd name="T10" fmla="*/ 0 w 1932"/>
                    <a:gd name="T11" fmla="*/ 0 h 287"/>
                    <a:gd name="T12" fmla="*/ 0 60000 65536"/>
                    <a:gd name="T13" fmla="*/ 0 60000 65536"/>
                    <a:gd name="T14" fmla="*/ 0 60000 65536"/>
                    <a:gd name="T15" fmla="*/ 0 60000 65536"/>
                    <a:gd name="T16" fmla="*/ 0 60000 65536"/>
                    <a:gd name="T17" fmla="*/ 0 60000 65536"/>
                    <a:gd name="T18" fmla="*/ 0 w 1932"/>
                    <a:gd name="T19" fmla="*/ 0 h 287"/>
                    <a:gd name="T20" fmla="*/ 1932 w 1932"/>
                    <a:gd name="T21" fmla="*/ 287 h 287"/>
                  </a:gdLst>
                  <a:ahLst/>
                  <a:cxnLst>
                    <a:cxn ang="T12">
                      <a:pos x="T0" y="T1"/>
                    </a:cxn>
                    <a:cxn ang="T13">
                      <a:pos x="T2" y="T3"/>
                    </a:cxn>
                    <a:cxn ang="T14">
                      <a:pos x="T4" y="T5"/>
                    </a:cxn>
                    <a:cxn ang="T15">
                      <a:pos x="T6" y="T7"/>
                    </a:cxn>
                    <a:cxn ang="T16">
                      <a:pos x="T8" y="T9"/>
                    </a:cxn>
                    <a:cxn ang="T17">
                      <a:pos x="T10" y="T11"/>
                    </a:cxn>
                  </a:cxnLst>
                  <a:rect l="T18" t="T19" r="T20" b="T21"/>
                  <a:pathLst>
                    <a:path w="1932" h="287">
                      <a:moveTo>
                        <a:pt x="0" y="0"/>
                      </a:moveTo>
                      <a:lnTo>
                        <a:pt x="1831" y="0"/>
                      </a:lnTo>
                      <a:lnTo>
                        <a:pt x="1932" y="144"/>
                      </a:lnTo>
                      <a:lnTo>
                        <a:pt x="1831" y="287"/>
                      </a:lnTo>
                      <a:lnTo>
                        <a:pt x="0" y="287"/>
                      </a:lnTo>
                      <a:lnTo>
                        <a:pt x="0" y="0"/>
                      </a:lnTo>
                      <a:close/>
                    </a:path>
                  </a:pathLst>
                </a:custGeom>
                <a:solidFill>
                  <a:srgbClr val="FF7F7F"/>
                </a:solidFill>
                <a:ln w="9525">
                  <a:noFill/>
                  <a:round/>
                  <a:headEnd/>
                  <a:tailEnd/>
                </a:ln>
              </p:spPr>
              <p:txBody>
                <a:bodyPr lIns="121882" tIns="60941" rIns="121882" bIns="60941"/>
                <a:lstStyle/>
                <a:p>
                  <a:endParaRPr lang="zh-CN" altLang="en-US"/>
                </a:p>
              </p:txBody>
            </p:sp>
          </p:grpSp>
          <p:sp>
            <p:nvSpPr>
              <p:cNvPr id="66568" name="Text Box 10"/>
              <p:cNvSpPr txBox="1">
                <a:spLocks noChangeArrowheads="1"/>
              </p:cNvSpPr>
              <p:nvPr/>
            </p:nvSpPr>
            <p:spPr bwMode="auto">
              <a:xfrm>
                <a:off x="234444" y="1679584"/>
                <a:ext cx="545381" cy="448814"/>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01</a:t>
                </a:r>
              </a:p>
            </p:txBody>
          </p:sp>
        </p:grpSp>
        <p:sp>
          <p:nvSpPr>
            <p:cNvPr id="66569" name="TextBox 32"/>
            <p:cNvSpPr txBox="1">
              <a:spLocks noChangeArrowheads="1"/>
            </p:cNvSpPr>
            <p:nvPr/>
          </p:nvSpPr>
          <p:spPr bwMode="auto">
            <a:xfrm>
              <a:off x="2867022" y="2372903"/>
              <a:ext cx="2041219" cy="366394"/>
            </a:xfrm>
            <a:prstGeom prst="rect">
              <a:avLst/>
            </a:prstGeom>
            <a:noFill/>
            <a:ln w="9525">
              <a:noFill/>
              <a:miter lim="800000"/>
              <a:headEnd/>
              <a:tailEnd/>
            </a:ln>
          </p:spPr>
          <p:txBody>
            <a:bodyPr lIns="0" tIns="0" rIns="0" bIns="0">
              <a:spAutoFit/>
            </a:bodyPr>
            <a:lstStyle/>
            <a:p>
              <a:pPr algn="ctr"/>
              <a:r>
                <a:rPr lang="zh-CN" altLang="en-US" b="1"/>
                <a:t>智力发育迟缓</a:t>
              </a:r>
              <a:r>
                <a:rPr lang="zh-CN" altLang="en-US"/>
                <a:t> </a:t>
              </a:r>
            </a:p>
          </p:txBody>
        </p:sp>
      </p:grpSp>
      <p:grpSp>
        <p:nvGrpSpPr>
          <p:cNvPr id="17" name="Group 16"/>
          <p:cNvGrpSpPr>
            <a:grpSpLocks/>
          </p:cNvGrpSpPr>
          <p:nvPr/>
        </p:nvGrpSpPr>
        <p:grpSpPr bwMode="auto">
          <a:xfrm>
            <a:off x="2328863" y="1460500"/>
            <a:ext cx="4562475" cy="849313"/>
            <a:chOff x="0" y="2326242"/>
            <a:chExt cx="6085541" cy="1131665"/>
          </a:xfrm>
        </p:grpSpPr>
        <p:grpSp>
          <p:nvGrpSpPr>
            <p:cNvPr id="66571" name="Group 9"/>
            <p:cNvGrpSpPr>
              <a:grpSpLocks/>
            </p:cNvGrpSpPr>
            <p:nvPr/>
          </p:nvGrpSpPr>
          <p:grpSpPr bwMode="auto">
            <a:xfrm>
              <a:off x="0" y="2326242"/>
              <a:ext cx="6085541" cy="1131665"/>
              <a:chOff x="0" y="2326242"/>
              <a:chExt cx="6085541" cy="1131665"/>
            </a:xfrm>
          </p:grpSpPr>
          <p:sp>
            <p:nvSpPr>
              <p:cNvPr id="15" name="Freeform 1"/>
              <p:cNvSpPr/>
              <p:nvPr/>
            </p:nvSpPr>
            <p:spPr bwMode="auto">
              <a:xfrm>
                <a:off x="957086" y="2326242"/>
                <a:ext cx="738988" cy="1131665"/>
              </a:xfrm>
              <a:custGeom>
                <a:avLst/>
                <a:gdLst>
                  <a:gd name="T0" fmla="*/ 0 w 325"/>
                  <a:gd name="T1" fmla="*/ 0 h 498"/>
                  <a:gd name="T2" fmla="*/ 325 w 325"/>
                  <a:gd name="T3" fmla="*/ 206 h 498"/>
                  <a:gd name="T4" fmla="*/ 325 w 325"/>
                  <a:gd name="T5" fmla="*/ 498 h 498"/>
                  <a:gd name="T6" fmla="*/ 0 w 325"/>
                  <a:gd name="T7" fmla="*/ 398 h 498"/>
                  <a:gd name="T8" fmla="*/ 0 w 325"/>
                  <a:gd name="T9" fmla="*/ 0 h 498"/>
                </a:gdLst>
                <a:ahLst/>
                <a:cxnLst>
                  <a:cxn ang="0">
                    <a:pos x="T0" y="T1"/>
                  </a:cxn>
                  <a:cxn ang="0">
                    <a:pos x="T2" y="T3"/>
                  </a:cxn>
                  <a:cxn ang="0">
                    <a:pos x="T4" y="T5"/>
                  </a:cxn>
                  <a:cxn ang="0">
                    <a:pos x="T6" y="T7"/>
                  </a:cxn>
                  <a:cxn ang="0">
                    <a:pos x="T8" y="T9"/>
                  </a:cxn>
                </a:cxnLst>
                <a:rect l="0" t="0" r="r" b="b"/>
                <a:pathLst>
                  <a:path w="325" h="498">
                    <a:moveTo>
                      <a:pt x="0" y="0"/>
                    </a:moveTo>
                    <a:lnTo>
                      <a:pt x="325" y="206"/>
                    </a:lnTo>
                    <a:lnTo>
                      <a:pt x="325" y="498"/>
                    </a:lnTo>
                    <a:lnTo>
                      <a:pt x="0" y="398"/>
                    </a:lnTo>
                    <a:lnTo>
                      <a:pt x="0" y="0"/>
                    </a:lnTo>
                    <a:close/>
                  </a:path>
                </a:pathLst>
              </a:custGeom>
              <a:solidFill>
                <a:schemeClr val="bg1">
                  <a:lumMod val="75000"/>
                  <a:alpha val="80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18" name="Rectangle 10"/>
              <p:cNvSpPr>
                <a:spLocks noChangeArrowheads="1"/>
              </p:cNvSpPr>
              <p:nvPr/>
            </p:nvSpPr>
            <p:spPr bwMode="auto">
              <a:xfrm>
                <a:off x="0" y="2326242"/>
                <a:ext cx="957086" cy="905331"/>
              </a:xfrm>
              <a:prstGeom prst="rect">
                <a:avLst/>
              </a:prstGeom>
              <a:solidFill>
                <a:schemeClr val="bg1">
                  <a:lumMod val="75000"/>
                </a:schemeClr>
              </a:solidFill>
              <a:ln>
                <a:noFill/>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a:solidFill>
                    <a:srgbClr val="FFFFFF"/>
                  </a:solidFill>
                  <a:latin typeface="微软雅黑" panose="020B0503020204020204" charset="-122"/>
                  <a:ea typeface="微软雅黑" panose="020B0503020204020204" charset="-122"/>
                </a:endParaRPr>
              </a:p>
            </p:txBody>
          </p:sp>
          <p:sp>
            <p:nvSpPr>
              <p:cNvPr id="35" name="Freeform 16"/>
              <p:cNvSpPr/>
              <p:nvPr/>
            </p:nvSpPr>
            <p:spPr bwMode="auto">
              <a:xfrm>
                <a:off x="1696074" y="2793715"/>
                <a:ext cx="4389467" cy="664192"/>
              </a:xfrm>
              <a:custGeom>
                <a:avLst/>
                <a:gdLst>
                  <a:gd name="T0" fmla="*/ 0 w 1932"/>
                  <a:gd name="T1" fmla="*/ 0 h 292"/>
                  <a:gd name="T2" fmla="*/ 1831 w 1932"/>
                  <a:gd name="T3" fmla="*/ 0 h 292"/>
                  <a:gd name="T4" fmla="*/ 1932 w 1932"/>
                  <a:gd name="T5" fmla="*/ 149 h 292"/>
                  <a:gd name="T6" fmla="*/ 1831 w 1932"/>
                  <a:gd name="T7" fmla="*/ 292 h 292"/>
                  <a:gd name="T8" fmla="*/ 0 w 1932"/>
                  <a:gd name="T9" fmla="*/ 292 h 292"/>
                  <a:gd name="T10" fmla="*/ 0 w 1932"/>
                  <a:gd name="T11" fmla="*/ 0 h 292"/>
                </a:gdLst>
                <a:ahLst/>
                <a:cxnLst>
                  <a:cxn ang="0">
                    <a:pos x="T0" y="T1"/>
                  </a:cxn>
                  <a:cxn ang="0">
                    <a:pos x="T2" y="T3"/>
                  </a:cxn>
                  <a:cxn ang="0">
                    <a:pos x="T4" y="T5"/>
                  </a:cxn>
                  <a:cxn ang="0">
                    <a:pos x="T6" y="T7"/>
                  </a:cxn>
                  <a:cxn ang="0">
                    <a:pos x="T8" y="T9"/>
                  </a:cxn>
                  <a:cxn ang="0">
                    <a:pos x="T10" y="T11"/>
                  </a:cxn>
                </a:cxnLst>
                <a:rect l="0" t="0" r="r" b="b"/>
                <a:pathLst>
                  <a:path w="1932" h="292">
                    <a:moveTo>
                      <a:pt x="0" y="0"/>
                    </a:moveTo>
                    <a:lnTo>
                      <a:pt x="1831" y="0"/>
                    </a:lnTo>
                    <a:lnTo>
                      <a:pt x="1932" y="149"/>
                    </a:lnTo>
                    <a:lnTo>
                      <a:pt x="1831" y="292"/>
                    </a:lnTo>
                    <a:lnTo>
                      <a:pt x="0" y="292"/>
                    </a:lnTo>
                    <a:lnTo>
                      <a:pt x="0" y="0"/>
                    </a:lnTo>
                    <a:close/>
                  </a:path>
                </a:pathLst>
              </a:custGeom>
              <a:solidFill>
                <a:schemeClr val="bg1">
                  <a:lumMod val="75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66575" name="Text Box 10"/>
              <p:cNvSpPr txBox="1">
                <a:spLocks noChangeArrowheads="1"/>
              </p:cNvSpPr>
              <p:nvPr/>
            </p:nvSpPr>
            <p:spPr bwMode="auto">
              <a:xfrm>
                <a:off x="191047" y="2549783"/>
                <a:ext cx="545381" cy="448641"/>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02</a:t>
                </a:r>
              </a:p>
            </p:txBody>
          </p:sp>
        </p:grpSp>
        <p:sp>
          <p:nvSpPr>
            <p:cNvPr id="66576" name="TextBox 33"/>
            <p:cNvSpPr txBox="1">
              <a:spLocks noChangeArrowheads="1"/>
            </p:cNvSpPr>
            <p:nvPr/>
          </p:nvSpPr>
          <p:spPr bwMode="auto">
            <a:xfrm>
              <a:off x="2867022" y="3005241"/>
              <a:ext cx="2041219" cy="365940"/>
            </a:xfrm>
            <a:prstGeom prst="rect">
              <a:avLst/>
            </a:prstGeom>
            <a:noFill/>
            <a:ln w="9525">
              <a:noFill/>
              <a:miter lim="800000"/>
              <a:headEnd/>
              <a:tailEnd/>
            </a:ln>
          </p:spPr>
          <p:txBody>
            <a:bodyPr lIns="0" tIns="0" rIns="0" bIns="0">
              <a:spAutoFit/>
            </a:bodyPr>
            <a:lstStyle/>
            <a:p>
              <a:pPr algn="ctr"/>
              <a:r>
                <a:rPr lang="zh-CN" altLang="en-US" b="1"/>
                <a:t>听觉障碍</a:t>
              </a:r>
              <a:r>
                <a:rPr lang="zh-CN" altLang="en-US"/>
                <a:t> </a:t>
              </a:r>
            </a:p>
          </p:txBody>
        </p:sp>
      </p:grpSp>
      <p:grpSp>
        <p:nvGrpSpPr>
          <p:cNvPr id="19" name="Group 17"/>
          <p:cNvGrpSpPr>
            <a:grpSpLocks/>
          </p:cNvGrpSpPr>
          <p:nvPr/>
        </p:nvGrpSpPr>
        <p:grpSpPr bwMode="auto">
          <a:xfrm>
            <a:off x="2325688" y="2179638"/>
            <a:ext cx="4562475" cy="676275"/>
            <a:chOff x="0" y="3230665"/>
            <a:chExt cx="6085541" cy="902151"/>
          </a:xfrm>
        </p:grpSpPr>
        <p:grpSp>
          <p:nvGrpSpPr>
            <p:cNvPr id="66578" name="Group 11"/>
            <p:cNvGrpSpPr>
              <a:grpSpLocks/>
            </p:cNvGrpSpPr>
            <p:nvPr/>
          </p:nvGrpSpPr>
          <p:grpSpPr bwMode="auto">
            <a:xfrm>
              <a:off x="0" y="3230665"/>
              <a:ext cx="6085541" cy="902151"/>
              <a:chOff x="0" y="3230665"/>
              <a:chExt cx="6085541" cy="902151"/>
            </a:xfrm>
          </p:grpSpPr>
          <p:sp>
            <p:nvSpPr>
              <p:cNvPr id="66579" name="Freeform 3"/>
              <p:cNvSpPr>
                <a:spLocks/>
              </p:cNvSpPr>
              <p:nvPr/>
            </p:nvSpPr>
            <p:spPr bwMode="auto">
              <a:xfrm>
                <a:off x="957366" y="3230665"/>
                <a:ext cx="738266" cy="902151"/>
              </a:xfrm>
              <a:custGeom>
                <a:avLst/>
                <a:gdLst>
                  <a:gd name="T0" fmla="*/ 0 w 325"/>
                  <a:gd name="T1" fmla="*/ 0 h 397"/>
                  <a:gd name="T2" fmla="*/ 738266 w 325"/>
                  <a:gd name="T3" fmla="*/ 227242 h 397"/>
                  <a:gd name="T4" fmla="*/ 738266 w 325"/>
                  <a:gd name="T5" fmla="*/ 902151 h 397"/>
                  <a:gd name="T6" fmla="*/ 0 w 325"/>
                  <a:gd name="T7" fmla="*/ 902151 h 397"/>
                  <a:gd name="T8" fmla="*/ 0 w 325"/>
                  <a:gd name="T9" fmla="*/ 0 h 397"/>
                  <a:gd name="T10" fmla="*/ 0 60000 65536"/>
                  <a:gd name="T11" fmla="*/ 0 60000 65536"/>
                  <a:gd name="T12" fmla="*/ 0 60000 65536"/>
                  <a:gd name="T13" fmla="*/ 0 60000 65536"/>
                  <a:gd name="T14" fmla="*/ 0 60000 65536"/>
                  <a:gd name="T15" fmla="*/ 0 w 325"/>
                  <a:gd name="T16" fmla="*/ 0 h 397"/>
                  <a:gd name="T17" fmla="*/ 325 w 325"/>
                  <a:gd name="T18" fmla="*/ 397 h 397"/>
                </a:gdLst>
                <a:ahLst/>
                <a:cxnLst>
                  <a:cxn ang="T10">
                    <a:pos x="T0" y="T1"/>
                  </a:cxn>
                  <a:cxn ang="T11">
                    <a:pos x="T2" y="T3"/>
                  </a:cxn>
                  <a:cxn ang="T12">
                    <a:pos x="T4" y="T5"/>
                  </a:cxn>
                  <a:cxn ang="T13">
                    <a:pos x="T6" y="T7"/>
                  </a:cxn>
                  <a:cxn ang="T14">
                    <a:pos x="T8" y="T9"/>
                  </a:cxn>
                </a:cxnLst>
                <a:rect l="T15" t="T16" r="T17" b="T18"/>
                <a:pathLst>
                  <a:path w="325" h="397">
                    <a:moveTo>
                      <a:pt x="0" y="0"/>
                    </a:moveTo>
                    <a:lnTo>
                      <a:pt x="325" y="100"/>
                    </a:lnTo>
                    <a:lnTo>
                      <a:pt x="325" y="397"/>
                    </a:lnTo>
                    <a:lnTo>
                      <a:pt x="0" y="397"/>
                    </a:lnTo>
                    <a:lnTo>
                      <a:pt x="0" y="0"/>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66580" name="Rectangle 7"/>
              <p:cNvSpPr>
                <a:spLocks noChangeArrowheads="1"/>
              </p:cNvSpPr>
              <p:nvPr/>
            </p:nvSpPr>
            <p:spPr bwMode="auto">
              <a:xfrm>
                <a:off x="0" y="3230665"/>
                <a:ext cx="957366" cy="902151"/>
              </a:xfrm>
              <a:prstGeom prst="rect">
                <a:avLst/>
              </a:prstGeom>
              <a:solidFill>
                <a:srgbClr val="FF7F7F"/>
              </a:solidFill>
              <a:ln w="9525">
                <a:noFill/>
                <a:miter lim="800000"/>
                <a:headEnd/>
                <a:tailEnd/>
              </a:ln>
            </p:spPr>
            <p:txBody>
              <a:bodyPr lIns="121882" tIns="60941" rIns="121882" bIns="60941"/>
              <a:lstStyle/>
              <a:p>
                <a:endParaRPr lang="zh-CN" altLang="zh-CN">
                  <a:solidFill>
                    <a:srgbClr val="FFFFFF"/>
                  </a:solidFill>
                  <a:latin typeface="微软雅黑" pitchFamily="34" charset="-122"/>
                  <a:ea typeface="微软雅黑" pitchFamily="34" charset="-122"/>
                </a:endParaRPr>
              </a:p>
            </p:txBody>
          </p:sp>
          <p:sp>
            <p:nvSpPr>
              <p:cNvPr id="66581" name="Freeform 18"/>
              <p:cNvSpPr>
                <a:spLocks/>
              </p:cNvSpPr>
              <p:nvPr/>
            </p:nvSpPr>
            <p:spPr bwMode="auto">
              <a:xfrm>
                <a:off x="1695632" y="3457791"/>
                <a:ext cx="4389909" cy="675025"/>
              </a:xfrm>
              <a:custGeom>
                <a:avLst/>
                <a:gdLst>
                  <a:gd name="T0" fmla="*/ 0 w 1932"/>
                  <a:gd name="T1" fmla="*/ 0 h 293"/>
                  <a:gd name="T2" fmla="*/ 4160416 w 1932"/>
                  <a:gd name="T3" fmla="*/ 0 h 293"/>
                  <a:gd name="T4" fmla="*/ 4389909 w 1932"/>
                  <a:gd name="T5" fmla="*/ 343272 h 293"/>
                  <a:gd name="T6" fmla="*/ 4160416 w 1932"/>
                  <a:gd name="T7" fmla="*/ 675025 h 293"/>
                  <a:gd name="T8" fmla="*/ 0 w 1932"/>
                  <a:gd name="T9" fmla="*/ 675025 h 293"/>
                  <a:gd name="T10" fmla="*/ 0 w 1932"/>
                  <a:gd name="T11" fmla="*/ 0 h 293"/>
                  <a:gd name="T12" fmla="*/ 0 60000 65536"/>
                  <a:gd name="T13" fmla="*/ 0 60000 65536"/>
                  <a:gd name="T14" fmla="*/ 0 60000 65536"/>
                  <a:gd name="T15" fmla="*/ 0 60000 65536"/>
                  <a:gd name="T16" fmla="*/ 0 60000 65536"/>
                  <a:gd name="T17" fmla="*/ 0 60000 65536"/>
                  <a:gd name="T18" fmla="*/ 0 w 1932"/>
                  <a:gd name="T19" fmla="*/ 0 h 293"/>
                  <a:gd name="T20" fmla="*/ 1932 w 1932"/>
                  <a:gd name="T21" fmla="*/ 293 h 293"/>
                </a:gdLst>
                <a:ahLst/>
                <a:cxnLst>
                  <a:cxn ang="T12">
                    <a:pos x="T0" y="T1"/>
                  </a:cxn>
                  <a:cxn ang="T13">
                    <a:pos x="T2" y="T3"/>
                  </a:cxn>
                  <a:cxn ang="T14">
                    <a:pos x="T4" y="T5"/>
                  </a:cxn>
                  <a:cxn ang="T15">
                    <a:pos x="T6" y="T7"/>
                  </a:cxn>
                  <a:cxn ang="T16">
                    <a:pos x="T8" y="T9"/>
                  </a:cxn>
                  <a:cxn ang="T17">
                    <a:pos x="T10" y="T11"/>
                  </a:cxn>
                </a:cxnLst>
                <a:rect l="T18" t="T19" r="T20" b="T21"/>
                <a:pathLst>
                  <a:path w="1932" h="293">
                    <a:moveTo>
                      <a:pt x="0" y="0"/>
                    </a:moveTo>
                    <a:lnTo>
                      <a:pt x="1831" y="0"/>
                    </a:lnTo>
                    <a:lnTo>
                      <a:pt x="1932" y="149"/>
                    </a:lnTo>
                    <a:lnTo>
                      <a:pt x="1831" y="293"/>
                    </a:lnTo>
                    <a:lnTo>
                      <a:pt x="0" y="293"/>
                    </a:lnTo>
                    <a:lnTo>
                      <a:pt x="0" y="0"/>
                    </a:lnTo>
                    <a:close/>
                  </a:path>
                </a:pathLst>
              </a:custGeom>
              <a:solidFill>
                <a:srgbClr val="FF7F7F"/>
              </a:solidFill>
              <a:ln w="9525">
                <a:noFill/>
                <a:round/>
                <a:headEnd/>
                <a:tailEnd/>
              </a:ln>
            </p:spPr>
            <p:txBody>
              <a:bodyPr lIns="121882" tIns="60941" rIns="121882" bIns="60941"/>
              <a:lstStyle/>
              <a:p>
                <a:endParaRPr lang="zh-CN" altLang="en-US"/>
              </a:p>
            </p:txBody>
          </p:sp>
          <p:sp>
            <p:nvSpPr>
              <p:cNvPr id="66582" name="Text Box 10"/>
              <p:cNvSpPr txBox="1">
                <a:spLocks noChangeArrowheads="1"/>
              </p:cNvSpPr>
              <p:nvPr/>
            </p:nvSpPr>
            <p:spPr bwMode="auto">
              <a:xfrm>
                <a:off x="191046" y="3437666"/>
                <a:ext cx="545381" cy="448953"/>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03</a:t>
                </a:r>
              </a:p>
            </p:txBody>
          </p:sp>
        </p:grpSp>
        <p:sp>
          <p:nvSpPr>
            <p:cNvPr id="66583" name="TextBox 36"/>
            <p:cNvSpPr txBox="1">
              <a:spLocks noChangeArrowheads="1"/>
            </p:cNvSpPr>
            <p:nvPr/>
          </p:nvSpPr>
          <p:spPr bwMode="auto">
            <a:xfrm>
              <a:off x="2867022" y="3652092"/>
              <a:ext cx="2041219" cy="366367"/>
            </a:xfrm>
            <a:prstGeom prst="rect">
              <a:avLst/>
            </a:prstGeom>
            <a:noFill/>
            <a:ln w="9525">
              <a:noFill/>
              <a:miter lim="800000"/>
              <a:headEnd/>
              <a:tailEnd/>
            </a:ln>
          </p:spPr>
          <p:txBody>
            <a:bodyPr lIns="0" tIns="0" rIns="0" bIns="0">
              <a:spAutoFit/>
            </a:bodyPr>
            <a:lstStyle/>
            <a:p>
              <a:pPr algn="ctr"/>
              <a:r>
                <a:rPr lang="zh-CN" altLang="en-US" b="1"/>
                <a:t>构音器官异常</a:t>
              </a:r>
              <a:r>
                <a:rPr lang="zh-CN" altLang="en-US"/>
                <a:t> </a:t>
              </a:r>
            </a:p>
          </p:txBody>
        </p:sp>
      </p:grpSp>
      <p:grpSp>
        <p:nvGrpSpPr>
          <p:cNvPr id="23" name="Group 20"/>
          <p:cNvGrpSpPr>
            <a:grpSpLocks/>
          </p:cNvGrpSpPr>
          <p:nvPr/>
        </p:nvGrpSpPr>
        <p:grpSpPr bwMode="auto">
          <a:xfrm>
            <a:off x="2346325" y="2886075"/>
            <a:ext cx="4562475" cy="669925"/>
            <a:chOff x="0" y="4132816"/>
            <a:chExt cx="6085541" cy="893062"/>
          </a:xfrm>
        </p:grpSpPr>
        <p:grpSp>
          <p:nvGrpSpPr>
            <p:cNvPr id="66585" name="Group 12"/>
            <p:cNvGrpSpPr>
              <a:grpSpLocks/>
            </p:cNvGrpSpPr>
            <p:nvPr/>
          </p:nvGrpSpPr>
          <p:grpSpPr bwMode="auto">
            <a:xfrm>
              <a:off x="0" y="4132816"/>
              <a:ext cx="6085541" cy="893062"/>
              <a:chOff x="0" y="4132816"/>
              <a:chExt cx="6085541" cy="893062"/>
            </a:xfrm>
          </p:grpSpPr>
          <p:sp>
            <p:nvSpPr>
              <p:cNvPr id="24" name="Freeform 4"/>
              <p:cNvSpPr/>
              <p:nvPr/>
            </p:nvSpPr>
            <p:spPr bwMode="auto">
              <a:xfrm>
                <a:off x="957086" y="4132816"/>
                <a:ext cx="738989" cy="893062"/>
              </a:xfrm>
              <a:custGeom>
                <a:avLst/>
                <a:gdLst>
                  <a:gd name="T0" fmla="*/ 0 w 325"/>
                  <a:gd name="T1" fmla="*/ 393 h 393"/>
                  <a:gd name="T2" fmla="*/ 325 w 325"/>
                  <a:gd name="T3" fmla="*/ 293 h 393"/>
                  <a:gd name="T4" fmla="*/ 325 w 325"/>
                  <a:gd name="T5" fmla="*/ 0 h 393"/>
                  <a:gd name="T6" fmla="*/ 0 w 325"/>
                  <a:gd name="T7" fmla="*/ 0 h 393"/>
                  <a:gd name="T8" fmla="*/ 0 w 325"/>
                  <a:gd name="T9" fmla="*/ 393 h 393"/>
                </a:gdLst>
                <a:ahLst/>
                <a:cxnLst>
                  <a:cxn ang="0">
                    <a:pos x="T0" y="T1"/>
                  </a:cxn>
                  <a:cxn ang="0">
                    <a:pos x="T2" y="T3"/>
                  </a:cxn>
                  <a:cxn ang="0">
                    <a:pos x="T4" y="T5"/>
                  </a:cxn>
                  <a:cxn ang="0">
                    <a:pos x="T6" y="T7"/>
                  </a:cxn>
                  <a:cxn ang="0">
                    <a:pos x="T8" y="T9"/>
                  </a:cxn>
                </a:cxnLst>
                <a:rect l="0" t="0" r="r" b="b"/>
                <a:pathLst>
                  <a:path w="325" h="393">
                    <a:moveTo>
                      <a:pt x="0" y="393"/>
                    </a:moveTo>
                    <a:lnTo>
                      <a:pt x="325" y="293"/>
                    </a:lnTo>
                    <a:lnTo>
                      <a:pt x="325" y="0"/>
                    </a:lnTo>
                    <a:lnTo>
                      <a:pt x="0" y="0"/>
                    </a:lnTo>
                    <a:lnTo>
                      <a:pt x="0" y="393"/>
                    </a:lnTo>
                    <a:close/>
                  </a:path>
                </a:pathLst>
              </a:custGeom>
              <a:solidFill>
                <a:schemeClr val="bg1">
                  <a:lumMod val="75000"/>
                  <a:alpha val="80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25" name="Rectangle 19"/>
              <p:cNvSpPr>
                <a:spLocks noChangeArrowheads="1"/>
              </p:cNvSpPr>
              <p:nvPr/>
            </p:nvSpPr>
            <p:spPr bwMode="auto">
              <a:xfrm>
                <a:off x="0" y="4132816"/>
                <a:ext cx="957086" cy="893062"/>
              </a:xfrm>
              <a:prstGeom prst="rect">
                <a:avLst/>
              </a:prstGeom>
              <a:solidFill>
                <a:schemeClr val="bg1">
                  <a:lumMod val="75000"/>
                </a:schemeClr>
              </a:solidFill>
              <a:ln>
                <a:noFill/>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fontAlgn="auto">
                  <a:spcBef>
                    <a:spcPts val="0"/>
                  </a:spcBef>
                  <a:spcAft>
                    <a:spcPts val="0"/>
                  </a:spcAft>
                  <a:defRPr/>
                </a:pPr>
                <a:endParaRPr lang="zh-CN" altLang="zh-CN">
                  <a:solidFill>
                    <a:srgbClr val="FFFFFF"/>
                  </a:solidFill>
                  <a:latin typeface="微软雅黑" panose="020B0503020204020204" charset="-122"/>
                  <a:ea typeface="微软雅黑" panose="020B0503020204020204" charset="-122"/>
                </a:endParaRPr>
              </a:p>
            </p:txBody>
          </p:sp>
          <p:sp>
            <p:nvSpPr>
              <p:cNvPr id="43" name="Freeform 19"/>
              <p:cNvSpPr/>
              <p:nvPr/>
            </p:nvSpPr>
            <p:spPr bwMode="auto">
              <a:xfrm>
                <a:off x="1696075" y="4132816"/>
                <a:ext cx="4389466" cy="664506"/>
              </a:xfrm>
              <a:custGeom>
                <a:avLst/>
                <a:gdLst>
                  <a:gd name="T0" fmla="*/ 0 w 1932"/>
                  <a:gd name="T1" fmla="*/ 288 h 288"/>
                  <a:gd name="T2" fmla="*/ 1831 w 1932"/>
                  <a:gd name="T3" fmla="*/ 288 h 288"/>
                  <a:gd name="T4" fmla="*/ 1932 w 1932"/>
                  <a:gd name="T5" fmla="*/ 144 h 288"/>
                  <a:gd name="T6" fmla="*/ 1831 w 1932"/>
                  <a:gd name="T7" fmla="*/ 0 h 288"/>
                  <a:gd name="T8" fmla="*/ 0 w 1932"/>
                  <a:gd name="T9" fmla="*/ 0 h 288"/>
                  <a:gd name="T10" fmla="*/ 0 w 1932"/>
                  <a:gd name="T11" fmla="*/ 288 h 288"/>
                </a:gdLst>
                <a:ahLst/>
                <a:cxnLst>
                  <a:cxn ang="0">
                    <a:pos x="T0" y="T1"/>
                  </a:cxn>
                  <a:cxn ang="0">
                    <a:pos x="T2" y="T3"/>
                  </a:cxn>
                  <a:cxn ang="0">
                    <a:pos x="T4" y="T5"/>
                  </a:cxn>
                  <a:cxn ang="0">
                    <a:pos x="T6" y="T7"/>
                  </a:cxn>
                  <a:cxn ang="0">
                    <a:pos x="T8" y="T9"/>
                  </a:cxn>
                  <a:cxn ang="0">
                    <a:pos x="T10" y="T11"/>
                  </a:cxn>
                </a:cxnLst>
                <a:rect l="0" t="0" r="r" b="b"/>
                <a:pathLst>
                  <a:path w="1932" h="288">
                    <a:moveTo>
                      <a:pt x="0" y="288"/>
                    </a:moveTo>
                    <a:lnTo>
                      <a:pt x="1831" y="288"/>
                    </a:lnTo>
                    <a:lnTo>
                      <a:pt x="1932" y="144"/>
                    </a:lnTo>
                    <a:lnTo>
                      <a:pt x="1831" y="0"/>
                    </a:lnTo>
                    <a:lnTo>
                      <a:pt x="0" y="0"/>
                    </a:lnTo>
                    <a:lnTo>
                      <a:pt x="0" y="288"/>
                    </a:lnTo>
                    <a:close/>
                  </a:path>
                </a:pathLst>
              </a:custGeom>
              <a:solidFill>
                <a:schemeClr val="bg1">
                  <a:lumMod val="75000"/>
                </a:schemeClr>
              </a:solidFill>
              <a:ln>
                <a:noFill/>
              </a:ln>
            </p:spPr>
            <p:txBody>
              <a:bodyPr lIns="121882" tIns="60941" rIns="121882" bIns="60941"/>
              <a:lstStyle/>
              <a:p>
                <a:pPr defTabSz="685165" fontAlgn="auto">
                  <a:spcBef>
                    <a:spcPts val="0"/>
                  </a:spcBef>
                  <a:spcAft>
                    <a:spcPts val="0"/>
                  </a:spcAft>
                  <a:defRPr/>
                </a:pPr>
                <a:endParaRPr lang="en-US">
                  <a:solidFill>
                    <a:srgbClr val="FFFFFF"/>
                  </a:solidFill>
                  <a:latin typeface="微软雅黑" panose="020B0503020204020204" charset="-122"/>
                  <a:ea typeface="微软雅黑" panose="020B0503020204020204" charset="-122"/>
                </a:endParaRPr>
              </a:p>
            </p:txBody>
          </p:sp>
          <p:sp>
            <p:nvSpPr>
              <p:cNvPr id="66589" name="Text Box 10"/>
              <p:cNvSpPr txBox="1">
                <a:spLocks noChangeArrowheads="1"/>
              </p:cNvSpPr>
              <p:nvPr/>
            </p:nvSpPr>
            <p:spPr bwMode="auto">
              <a:xfrm>
                <a:off x="205653" y="4335294"/>
                <a:ext cx="545381" cy="448378"/>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04</a:t>
                </a:r>
              </a:p>
            </p:txBody>
          </p:sp>
        </p:grpSp>
        <p:sp>
          <p:nvSpPr>
            <p:cNvPr id="66590" name="TextBox 37"/>
            <p:cNvSpPr txBox="1">
              <a:spLocks noChangeArrowheads="1"/>
            </p:cNvSpPr>
            <p:nvPr/>
          </p:nvSpPr>
          <p:spPr bwMode="auto">
            <a:xfrm>
              <a:off x="2763268" y="4335977"/>
              <a:ext cx="2297429" cy="366113"/>
            </a:xfrm>
            <a:prstGeom prst="rect">
              <a:avLst/>
            </a:prstGeom>
            <a:noFill/>
            <a:ln w="9525">
              <a:noFill/>
              <a:miter lim="800000"/>
              <a:headEnd/>
              <a:tailEnd/>
            </a:ln>
          </p:spPr>
          <p:txBody>
            <a:bodyPr lIns="0" tIns="0" rIns="0" bIns="0">
              <a:spAutoFit/>
            </a:bodyPr>
            <a:lstStyle/>
            <a:p>
              <a:pPr marL="457200" indent="-457200" algn="ctr"/>
              <a:r>
                <a:rPr lang="zh-CN" altLang="en-US" b="1"/>
                <a:t>交往障碍</a:t>
              </a:r>
            </a:p>
          </p:txBody>
        </p:sp>
      </p:grpSp>
      <p:grpSp>
        <p:nvGrpSpPr>
          <p:cNvPr id="27" name="Group 18"/>
          <p:cNvGrpSpPr>
            <a:grpSpLocks/>
          </p:cNvGrpSpPr>
          <p:nvPr/>
        </p:nvGrpSpPr>
        <p:grpSpPr bwMode="auto">
          <a:xfrm>
            <a:off x="2368550" y="3413125"/>
            <a:ext cx="4562475" cy="757238"/>
            <a:chOff x="0" y="4797888"/>
            <a:chExt cx="6085541" cy="1132413"/>
          </a:xfrm>
        </p:grpSpPr>
        <p:grpSp>
          <p:nvGrpSpPr>
            <p:cNvPr id="66592" name="Group 14"/>
            <p:cNvGrpSpPr>
              <a:grpSpLocks/>
            </p:cNvGrpSpPr>
            <p:nvPr/>
          </p:nvGrpSpPr>
          <p:grpSpPr bwMode="auto">
            <a:xfrm>
              <a:off x="0" y="4797888"/>
              <a:ext cx="6085541" cy="1132413"/>
              <a:chOff x="0" y="4797888"/>
              <a:chExt cx="6085541" cy="1132413"/>
            </a:xfrm>
          </p:grpSpPr>
          <p:sp>
            <p:nvSpPr>
              <p:cNvPr id="66593" name="Freeform 2"/>
              <p:cNvSpPr>
                <a:spLocks/>
              </p:cNvSpPr>
              <p:nvPr/>
            </p:nvSpPr>
            <p:spPr bwMode="auto">
              <a:xfrm>
                <a:off x="957366" y="4797888"/>
                <a:ext cx="738266" cy="1132413"/>
              </a:xfrm>
              <a:custGeom>
                <a:avLst/>
                <a:gdLst>
                  <a:gd name="T0" fmla="*/ 0 w 325"/>
                  <a:gd name="T1" fmla="*/ 1132413 h 498"/>
                  <a:gd name="T2" fmla="*/ 738266 w 325"/>
                  <a:gd name="T3" fmla="*/ 663985 h 498"/>
                  <a:gd name="T4" fmla="*/ 738266 w 325"/>
                  <a:gd name="T5" fmla="*/ 0 h 498"/>
                  <a:gd name="T6" fmla="*/ 0 w 325"/>
                  <a:gd name="T7" fmla="*/ 227392 h 498"/>
                  <a:gd name="T8" fmla="*/ 0 w 325"/>
                  <a:gd name="T9" fmla="*/ 1132413 h 498"/>
                  <a:gd name="T10" fmla="*/ 0 60000 65536"/>
                  <a:gd name="T11" fmla="*/ 0 60000 65536"/>
                  <a:gd name="T12" fmla="*/ 0 60000 65536"/>
                  <a:gd name="T13" fmla="*/ 0 60000 65536"/>
                  <a:gd name="T14" fmla="*/ 0 60000 65536"/>
                  <a:gd name="T15" fmla="*/ 0 w 325"/>
                  <a:gd name="T16" fmla="*/ 0 h 498"/>
                  <a:gd name="T17" fmla="*/ 325 w 325"/>
                  <a:gd name="T18" fmla="*/ 498 h 498"/>
                </a:gdLst>
                <a:ahLst/>
                <a:cxnLst>
                  <a:cxn ang="T10">
                    <a:pos x="T0" y="T1"/>
                  </a:cxn>
                  <a:cxn ang="T11">
                    <a:pos x="T2" y="T3"/>
                  </a:cxn>
                  <a:cxn ang="T12">
                    <a:pos x="T4" y="T5"/>
                  </a:cxn>
                  <a:cxn ang="T13">
                    <a:pos x="T6" y="T7"/>
                  </a:cxn>
                  <a:cxn ang="T14">
                    <a:pos x="T8" y="T9"/>
                  </a:cxn>
                </a:cxnLst>
                <a:rect l="T15" t="T16" r="T17" b="T18"/>
                <a:pathLst>
                  <a:path w="325" h="498">
                    <a:moveTo>
                      <a:pt x="0" y="498"/>
                    </a:moveTo>
                    <a:lnTo>
                      <a:pt x="325" y="292"/>
                    </a:lnTo>
                    <a:lnTo>
                      <a:pt x="325" y="0"/>
                    </a:lnTo>
                    <a:lnTo>
                      <a:pt x="0" y="100"/>
                    </a:lnTo>
                    <a:lnTo>
                      <a:pt x="0" y="498"/>
                    </a:lnTo>
                    <a:close/>
                  </a:path>
                </a:pathLst>
              </a:custGeom>
              <a:solidFill>
                <a:srgbClr val="FF7F7F">
                  <a:alpha val="79999"/>
                </a:srgbClr>
              </a:solidFill>
              <a:ln w="9525">
                <a:noFill/>
                <a:round/>
                <a:headEnd/>
                <a:tailEnd/>
              </a:ln>
            </p:spPr>
            <p:txBody>
              <a:bodyPr lIns="121882" tIns="60941" rIns="121882" bIns="60941"/>
              <a:lstStyle/>
              <a:p>
                <a:endParaRPr lang="zh-CN" altLang="en-US"/>
              </a:p>
            </p:txBody>
          </p:sp>
          <p:sp>
            <p:nvSpPr>
              <p:cNvPr id="66594" name="Rectangle 13"/>
              <p:cNvSpPr>
                <a:spLocks noChangeArrowheads="1"/>
              </p:cNvSpPr>
              <p:nvPr/>
            </p:nvSpPr>
            <p:spPr bwMode="auto">
              <a:xfrm>
                <a:off x="0" y="5026274"/>
                <a:ext cx="957366" cy="904027"/>
              </a:xfrm>
              <a:prstGeom prst="rect">
                <a:avLst/>
              </a:prstGeom>
              <a:solidFill>
                <a:srgbClr val="FF7F7F"/>
              </a:solidFill>
              <a:ln w="9525">
                <a:noFill/>
                <a:miter lim="800000"/>
                <a:headEnd/>
                <a:tailEnd/>
              </a:ln>
            </p:spPr>
            <p:txBody>
              <a:bodyPr lIns="121882" tIns="60941" rIns="121882" bIns="60941"/>
              <a:lstStyle/>
              <a:p>
                <a:endParaRPr lang="zh-CN" altLang="zh-CN">
                  <a:solidFill>
                    <a:srgbClr val="FFFFFF"/>
                  </a:solidFill>
                  <a:latin typeface="微软雅黑" pitchFamily="34" charset="-122"/>
                  <a:ea typeface="微软雅黑" pitchFamily="34" charset="-122"/>
                </a:endParaRPr>
              </a:p>
            </p:txBody>
          </p:sp>
          <p:sp>
            <p:nvSpPr>
              <p:cNvPr id="66595" name="Freeform 17"/>
              <p:cNvSpPr>
                <a:spLocks/>
              </p:cNvSpPr>
              <p:nvPr/>
            </p:nvSpPr>
            <p:spPr bwMode="auto">
              <a:xfrm>
                <a:off x="1695632" y="4797888"/>
                <a:ext cx="4389909" cy="662953"/>
              </a:xfrm>
              <a:custGeom>
                <a:avLst/>
                <a:gdLst>
                  <a:gd name="T0" fmla="*/ 0 w 1932"/>
                  <a:gd name="T1" fmla="*/ 662953 h 292"/>
                  <a:gd name="T2" fmla="*/ 4160416 w 1932"/>
                  <a:gd name="T3" fmla="*/ 662953 h 292"/>
                  <a:gd name="T4" fmla="*/ 4389909 w 1932"/>
                  <a:gd name="T5" fmla="*/ 324665 h 292"/>
                  <a:gd name="T6" fmla="*/ 4160416 w 1932"/>
                  <a:gd name="T7" fmla="*/ 0 h 292"/>
                  <a:gd name="T8" fmla="*/ 0 w 1932"/>
                  <a:gd name="T9" fmla="*/ 0 h 292"/>
                  <a:gd name="T10" fmla="*/ 0 w 1932"/>
                  <a:gd name="T11" fmla="*/ 662953 h 292"/>
                  <a:gd name="T12" fmla="*/ 0 60000 65536"/>
                  <a:gd name="T13" fmla="*/ 0 60000 65536"/>
                  <a:gd name="T14" fmla="*/ 0 60000 65536"/>
                  <a:gd name="T15" fmla="*/ 0 60000 65536"/>
                  <a:gd name="T16" fmla="*/ 0 60000 65536"/>
                  <a:gd name="T17" fmla="*/ 0 60000 65536"/>
                  <a:gd name="T18" fmla="*/ 0 w 1932"/>
                  <a:gd name="T19" fmla="*/ 0 h 292"/>
                  <a:gd name="T20" fmla="*/ 1932 w 1932"/>
                  <a:gd name="T21" fmla="*/ 292 h 292"/>
                </a:gdLst>
                <a:ahLst/>
                <a:cxnLst>
                  <a:cxn ang="T12">
                    <a:pos x="T0" y="T1"/>
                  </a:cxn>
                  <a:cxn ang="T13">
                    <a:pos x="T2" y="T3"/>
                  </a:cxn>
                  <a:cxn ang="T14">
                    <a:pos x="T4" y="T5"/>
                  </a:cxn>
                  <a:cxn ang="T15">
                    <a:pos x="T6" y="T7"/>
                  </a:cxn>
                  <a:cxn ang="T16">
                    <a:pos x="T8" y="T9"/>
                  </a:cxn>
                  <a:cxn ang="T17">
                    <a:pos x="T10" y="T11"/>
                  </a:cxn>
                </a:cxnLst>
                <a:rect l="T18" t="T19" r="T20" b="T21"/>
                <a:pathLst>
                  <a:path w="1932" h="292">
                    <a:moveTo>
                      <a:pt x="0" y="292"/>
                    </a:moveTo>
                    <a:lnTo>
                      <a:pt x="1831" y="292"/>
                    </a:lnTo>
                    <a:lnTo>
                      <a:pt x="1932" y="143"/>
                    </a:lnTo>
                    <a:lnTo>
                      <a:pt x="1831" y="0"/>
                    </a:lnTo>
                    <a:lnTo>
                      <a:pt x="0" y="0"/>
                    </a:lnTo>
                    <a:lnTo>
                      <a:pt x="0" y="292"/>
                    </a:lnTo>
                    <a:close/>
                  </a:path>
                </a:pathLst>
              </a:custGeom>
              <a:solidFill>
                <a:srgbClr val="FF7F7F"/>
              </a:solidFill>
              <a:ln w="9525">
                <a:noFill/>
                <a:round/>
                <a:headEnd/>
                <a:tailEnd/>
              </a:ln>
            </p:spPr>
            <p:txBody>
              <a:bodyPr lIns="121882" tIns="60941" rIns="121882" bIns="60941"/>
              <a:lstStyle/>
              <a:p>
                <a:endParaRPr lang="zh-CN" altLang="en-US"/>
              </a:p>
            </p:txBody>
          </p:sp>
          <p:sp>
            <p:nvSpPr>
              <p:cNvPr id="66596" name="Text Box 10"/>
              <p:cNvSpPr txBox="1">
                <a:spLocks noChangeArrowheads="1"/>
              </p:cNvSpPr>
              <p:nvPr/>
            </p:nvSpPr>
            <p:spPr bwMode="auto">
              <a:xfrm>
                <a:off x="205392" y="5275068"/>
                <a:ext cx="546301" cy="500921"/>
              </a:xfrm>
              <a:prstGeom prst="rect">
                <a:avLst/>
              </a:prstGeom>
              <a:noFill/>
              <a:ln w="9525">
                <a:noFill/>
                <a:miter lim="800000"/>
                <a:headEnd/>
                <a:tailEnd/>
              </a:ln>
            </p:spPr>
            <p:txBody>
              <a:bodyPr lIns="60941" tIns="30470" rIns="60941" bIns="30470">
                <a:spAutoFit/>
              </a:bodyPr>
              <a:lstStyle/>
              <a:p>
                <a:pPr defTabSz="1447800"/>
                <a:r>
                  <a:rPr lang="en-US" altLang="zh-CN">
                    <a:solidFill>
                      <a:srgbClr val="FFFFFF"/>
                    </a:solidFill>
                    <a:latin typeface="微软雅黑" pitchFamily="34" charset="-122"/>
                    <a:ea typeface="微软雅黑" pitchFamily="34" charset="-122"/>
                    <a:cs typeface="Open Sans"/>
                  </a:rPr>
                  <a:t>05</a:t>
                </a:r>
              </a:p>
            </p:txBody>
          </p:sp>
        </p:grpSp>
        <p:sp>
          <p:nvSpPr>
            <p:cNvPr id="66597" name="TextBox 40"/>
            <p:cNvSpPr txBox="1">
              <a:spLocks noChangeArrowheads="1"/>
            </p:cNvSpPr>
            <p:nvPr/>
          </p:nvSpPr>
          <p:spPr bwMode="auto">
            <a:xfrm>
              <a:off x="2867022" y="5006803"/>
              <a:ext cx="2041219" cy="636240"/>
            </a:xfrm>
            <a:prstGeom prst="rect">
              <a:avLst/>
            </a:prstGeom>
            <a:noFill/>
            <a:ln w="9525">
              <a:noFill/>
              <a:miter lim="800000"/>
              <a:headEnd/>
              <a:tailEnd/>
            </a:ln>
          </p:spPr>
          <p:txBody>
            <a:bodyPr lIns="0" tIns="0" rIns="0" bIns="0">
              <a:spAutoFit/>
            </a:bodyPr>
            <a:lstStyle/>
            <a:p>
              <a:pPr marL="457200" indent="-457200"/>
              <a:r>
                <a:rPr lang="zh-CN" altLang="en-US" sz="1400" b="1">
                  <a:effectLst>
                    <a:outerShdw blurRad="38100" dist="38100" dir="2700000" algn="tl">
                      <a:srgbClr val="C0C0C0"/>
                    </a:outerShdw>
                  </a:effectLst>
                </a:rPr>
                <a:t>受语言学习限定的特异性障碍</a:t>
              </a:r>
            </a:p>
          </p:txBody>
        </p:sp>
      </p:grpSp>
      <p:grpSp>
        <p:nvGrpSpPr>
          <p:cNvPr id="13" name="组合 12"/>
          <p:cNvGrpSpPr>
            <a:grpSpLocks/>
          </p:cNvGrpSpPr>
          <p:nvPr/>
        </p:nvGrpSpPr>
        <p:grpSpPr bwMode="auto">
          <a:xfrm>
            <a:off x="122238" y="77788"/>
            <a:ext cx="8342312" cy="366712"/>
            <a:chOff x="162802" y="93745"/>
            <a:chExt cx="11122990" cy="541458"/>
          </a:xfrm>
        </p:grpSpPr>
        <p:sp>
          <p:nvSpPr>
            <p:cNvPr id="66599" name="文本框 13"/>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66600" name="组合 29"/>
            <p:cNvGrpSpPr>
              <a:grpSpLocks/>
            </p:cNvGrpSpPr>
            <p:nvPr/>
          </p:nvGrpSpPr>
          <p:grpSpPr bwMode="auto">
            <a:xfrm>
              <a:off x="162802" y="166462"/>
              <a:ext cx="729287" cy="445249"/>
              <a:chOff x="7304087" y="2360613"/>
              <a:chExt cx="1001487" cy="611434"/>
            </a:xfrm>
          </p:grpSpPr>
          <p:sp>
            <p:nvSpPr>
              <p:cNvPr id="32" name="对角圆角矩形 31"/>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6602" name="图片 32"/>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756">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2155825"/>
          </a:xfrm>
          <a:prstGeom prst="rect">
            <a:avLst/>
          </a:prstGeom>
        </p:spPr>
        <p:txBody>
          <a:bodyPr>
            <a:spAutoFit/>
          </a:bodyPr>
          <a:lstStyle/>
          <a:p>
            <a:pPr indent="355600" algn="just">
              <a:lnSpc>
                <a:spcPct val="150000"/>
              </a:lnSpc>
              <a:spcAft>
                <a:spcPts val="600"/>
              </a:spcAft>
            </a:pPr>
            <a:r>
              <a:rPr lang="zh-CN" altLang="en-US"/>
              <a:t>语言发育迟缓的表现有：延迟到</a:t>
            </a:r>
            <a:r>
              <a:rPr lang="en-US" altLang="zh-CN"/>
              <a:t>1.5--2</a:t>
            </a:r>
            <a:r>
              <a:rPr lang="zh-CN" altLang="en-US"/>
              <a:t>岁的年龄仍不会说话，说话晚或很晚；说话后，比别的正常孩子发展慢或出现停滞或含混不清；会说话，但只会用单词不会用句子交流，不懂言语表情技巧；回答问题反应差，言语理解和遵循指令均困难；口吃，音准较差；语言理解困难和遵循指令困难。</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pPr marL="457200" indent="-457200"/>
            <a:r>
              <a:rPr lang="zh-CN" altLang="en-US"/>
              <a:t>三、语言发育迟缓的表现</a:t>
            </a:r>
          </a:p>
        </p:txBody>
      </p:sp>
      <p:grpSp>
        <p:nvGrpSpPr>
          <p:cNvPr id="13" name="组合 12"/>
          <p:cNvGrpSpPr>
            <a:grpSpLocks/>
          </p:cNvGrpSpPr>
          <p:nvPr/>
        </p:nvGrpSpPr>
        <p:grpSpPr bwMode="auto">
          <a:xfrm>
            <a:off x="122238" y="77788"/>
            <a:ext cx="8342312" cy="366712"/>
            <a:chOff x="162802" y="93745"/>
            <a:chExt cx="11122990" cy="541458"/>
          </a:xfrm>
        </p:grpSpPr>
        <p:sp>
          <p:nvSpPr>
            <p:cNvPr id="64517"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dirty="0"/>
            </a:p>
          </p:txBody>
        </p:sp>
        <p:grpSp>
          <p:nvGrpSpPr>
            <p:cNvPr id="64518"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4520"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2568575"/>
          </a:xfrm>
          <a:prstGeom prst="rect">
            <a:avLst/>
          </a:prstGeom>
        </p:spPr>
        <p:txBody>
          <a:bodyPr>
            <a:spAutoFit/>
          </a:bodyPr>
          <a:lstStyle/>
          <a:p>
            <a:pPr indent="355600" algn="just">
              <a:lnSpc>
                <a:spcPct val="150000"/>
              </a:lnSpc>
              <a:spcAft>
                <a:spcPts val="600"/>
              </a:spcAft>
            </a:pPr>
            <a:r>
              <a:rPr lang="zh-CN" altLang="en-US"/>
              <a:t>主要目的是发现和确定患儿是否有在语言发育迟缓，这种语言发育迟缓属于哪一类型，患儿的语言能力与正常儿童相比处于哪个阶段，评价的结果将作为制定训练计划的依据，也是研究语言发育迟缓的重要资料。初诊时有些儿童在由于注意力很差、不能很好地配合评价等因素，初诊时只进行初期的评价，需要在言语训练过程中进一步密切观察患儿表现，最后完成评价。</a:t>
            </a:r>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pPr marL="457200" indent="-457200"/>
            <a:r>
              <a:rPr lang="zh-CN" altLang="en-US"/>
              <a:t>一、语言发育迟缓的评定目的</a:t>
            </a:r>
          </a:p>
        </p:txBody>
      </p:sp>
      <p:grpSp>
        <p:nvGrpSpPr>
          <p:cNvPr id="13" name="组合 12"/>
          <p:cNvGrpSpPr>
            <a:grpSpLocks/>
          </p:cNvGrpSpPr>
          <p:nvPr/>
        </p:nvGrpSpPr>
        <p:grpSpPr bwMode="auto">
          <a:xfrm>
            <a:off x="122238" y="0"/>
            <a:ext cx="8342312" cy="366713"/>
            <a:chOff x="162802" y="93745"/>
            <a:chExt cx="11122990" cy="541458"/>
          </a:xfrm>
        </p:grpSpPr>
        <p:sp>
          <p:nvSpPr>
            <p:cNvPr id="68613"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b="1" dirty="0" smtClean="0"/>
                <a:t>任务二 语言</a:t>
              </a:r>
              <a:r>
                <a:rPr lang="zh-CN" altLang="en-US" b="1" dirty="0"/>
                <a:t>发育迟缓的康复评定</a:t>
              </a:r>
            </a:p>
          </p:txBody>
        </p:sp>
        <p:grpSp>
          <p:nvGrpSpPr>
            <p:cNvPr id="68614"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40"/>
                <a:ext cx="1002800"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68616"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6950" y="3829050"/>
            <a:ext cx="7150100" cy="366713"/>
          </a:xfrm>
          <a:prstGeom prst="rect">
            <a:avLst/>
          </a:prstGeom>
        </p:spPr>
        <p:txBody>
          <a:bodyPr>
            <a:spAutoFit/>
          </a:bodyPr>
          <a:lstStyle/>
          <a:p>
            <a:r>
              <a:rPr lang="en-US" altLang="zh-CN"/>
              <a:t>2.</a:t>
            </a:r>
            <a:r>
              <a:rPr lang="zh-CN" altLang="en-US"/>
              <a:t>相关专业情况 </a:t>
            </a:r>
          </a:p>
        </p:txBody>
      </p:sp>
      <p:sp>
        <p:nvSpPr>
          <p:cNvPr id="3" name="矩形 2"/>
          <p:cNvSpPr>
            <a:spLocks noChangeArrowheads="1"/>
          </p:cNvSpPr>
          <p:nvPr/>
        </p:nvSpPr>
        <p:spPr bwMode="auto">
          <a:xfrm>
            <a:off x="3624263" y="1023938"/>
            <a:ext cx="2049462" cy="366712"/>
          </a:xfrm>
          <a:prstGeom prst="rect">
            <a:avLst/>
          </a:prstGeom>
          <a:noFill/>
          <a:ln w="9525">
            <a:noFill/>
            <a:miter lim="800000"/>
            <a:headEnd/>
            <a:tailEnd/>
          </a:ln>
        </p:spPr>
        <p:txBody>
          <a:bodyPr wrap="none">
            <a:spAutoFit/>
          </a:bodyPr>
          <a:lstStyle/>
          <a:p>
            <a:pPr algn="r"/>
            <a:r>
              <a:rPr lang="en-US" altLang="zh-CN" b="1"/>
              <a:t>1.</a:t>
            </a:r>
            <a:r>
              <a:rPr lang="zh-CN" altLang="en-US" b="1"/>
              <a:t>采集病史现病史</a:t>
            </a:r>
            <a:r>
              <a:rPr lang="zh-CN" altLang="en-US"/>
              <a:t> </a:t>
            </a:r>
          </a:p>
        </p:txBody>
      </p:sp>
      <p:grpSp>
        <p:nvGrpSpPr>
          <p:cNvPr id="42" name="组合 41"/>
          <p:cNvGrpSpPr>
            <a:grpSpLocks/>
          </p:cNvGrpSpPr>
          <p:nvPr/>
        </p:nvGrpSpPr>
        <p:grpSpPr bwMode="auto">
          <a:xfrm>
            <a:off x="2268538" y="1895475"/>
            <a:ext cx="1462087" cy="1751013"/>
            <a:chOff x="2683875" y="2806701"/>
            <a:chExt cx="2163898" cy="2594803"/>
          </a:xfrm>
        </p:grpSpPr>
        <p:sp>
          <p:nvSpPr>
            <p:cNvPr id="13" name="矩形 12"/>
            <p:cNvSpPr/>
            <p:nvPr/>
          </p:nvSpPr>
          <p:spPr>
            <a:xfrm>
              <a:off x="3116185" y="2806701"/>
              <a:ext cx="1296930" cy="129622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FF7F7F"/>
                </a:solidFill>
                <a:latin typeface="微软雅黑" panose="020B0503020204020204" charset="-122"/>
                <a:ea typeface="微软雅黑" panose="020B0503020204020204" charset="-122"/>
              </a:endParaRPr>
            </a:p>
          </p:txBody>
        </p:sp>
        <p:cxnSp>
          <p:nvCxnSpPr>
            <p:cNvPr id="14" name="直接箭头连接符 13"/>
            <p:cNvCxnSpPr/>
            <p:nvPr/>
          </p:nvCxnSpPr>
          <p:spPr>
            <a:xfrm>
              <a:off x="3764650" y="4197026"/>
              <a:ext cx="0" cy="597534"/>
            </a:xfrm>
            <a:prstGeom prst="straightConnector1">
              <a:avLst/>
            </a:prstGeom>
            <a:ln w="19050">
              <a:solidFill>
                <a:schemeClr val="tx1">
                  <a:lumMod val="50000"/>
                  <a:lumOff val="50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683875" y="4858077"/>
              <a:ext cx="2163898" cy="543427"/>
            </a:xfrm>
            <a:prstGeom prst="rect">
              <a:avLst/>
            </a:prstGeom>
          </p:spPr>
          <p:txBody>
            <a:bodyPr wrap="none">
              <a:spAutoFit/>
            </a:bodyPr>
            <a:lstStyle/>
            <a:p>
              <a:pPr algn="ctr"/>
              <a:r>
                <a:rPr lang="zh-CN" altLang="en-US" b="1"/>
                <a:t>（</a:t>
              </a:r>
              <a:r>
                <a:rPr lang="en-US" altLang="zh-CN" b="1"/>
                <a:t>2</a:t>
              </a:r>
              <a:r>
                <a:rPr lang="zh-CN" altLang="en-US" b="1"/>
                <a:t>）既往史</a:t>
              </a:r>
              <a:endParaRPr lang="zh-CN" altLang="en-US" sz="1300" b="1">
                <a:solidFill>
                  <a:srgbClr val="FF7F7F"/>
                </a:solidFill>
                <a:latin typeface="微软雅黑" pitchFamily="34" charset="-122"/>
                <a:ea typeface="微软雅黑" pitchFamily="34" charset="-122"/>
              </a:endParaRPr>
            </a:p>
          </p:txBody>
        </p:sp>
        <p:pic>
          <p:nvPicPr>
            <p:cNvPr id="74760" name="图片 33"/>
            <p:cNvPicPr>
              <a:picLocks noChangeAspect="1"/>
            </p:cNvPicPr>
            <p:nvPr/>
          </p:nvPicPr>
          <p:blipFill>
            <a:blip r:embed="rId3">
              <a:grayscl/>
              <a:biLevel thresh="50000"/>
            </a:blip>
            <a:srcRect/>
            <a:stretch>
              <a:fillRect/>
            </a:stretch>
          </p:blipFill>
          <p:spPr bwMode="auto">
            <a:xfrm>
              <a:off x="3391038" y="3082778"/>
              <a:ext cx="747221" cy="743246"/>
            </a:xfrm>
            <a:prstGeom prst="rect">
              <a:avLst/>
            </a:prstGeom>
            <a:noFill/>
            <a:ln w="9525">
              <a:noFill/>
              <a:miter lim="800000"/>
              <a:headEnd/>
              <a:tailEnd/>
            </a:ln>
          </p:spPr>
        </p:pic>
      </p:grpSp>
      <p:grpSp>
        <p:nvGrpSpPr>
          <p:cNvPr id="41" name="组合 40"/>
          <p:cNvGrpSpPr>
            <a:grpSpLocks/>
          </p:cNvGrpSpPr>
          <p:nvPr/>
        </p:nvGrpSpPr>
        <p:grpSpPr bwMode="auto">
          <a:xfrm>
            <a:off x="746125" y="1885950"/>
            <a:ext cx="1525588" cy="1751013"/>
            <a:chOff x="428055" y="2794001"/>
            <a:chExt cx="2260841" cy="2592358"/>
          </a:xfrm>
        </p:grpSpPr>
        <p:sp>
          <p:nvSpPr>
            <p:cNvPr id="7" name="矩形 6"/>
            <p:cNvSpPr/>
            <p:nvPr/>
          </p:nvSpPr>
          <p:spPr>
            <a:xfrm>
              <a:off x="910337" y="2794001"/>
              <a:ext cx="1296277" cy="1295004"/>
            </a:xfrm>
            <a:prstGeom prst="rect">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FF7F7F"/>
                </a:solidFill>
                <a:latin typeface="微软雅黑" panose="020B0503020204020204" charset="-122"/>
                <a:ea typeface="微软雅黑" panose="020B0503020204020204" charset="-122"/>
              </a:endParaRPr>
            </a:p>
          </p:txBody>
        </p:sp>
        <p:cxnSp>
          <p:nvCxnSpPr>
            <p:cNvPr id="8" name="直接箭头连接符 7"/>
            <p:cNvCxnSpPr/>
            <p:nvPr/>
          </p:nvCxnSpPr>
          <p:spPr>
            <a:xfrm>
              <a:off x="1557299" y="4185366"/>
              <a:ext cx="0" cy="596971"/>
            </a:xfrm>
            <a:prstGeom prst="straightConnector1">
              <a:avLst/>
            </a:prstGeom>
            <a:ln w="19050">
              <a:solidFill>
                <a:srgbClr val="FF7F7F"/>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428055" y="4843444"/>
              <a:ext cx="2260841" cy="542915"/>
            </a:xfrm>
            <a:prstGeom prst="rect">
              <a:avLst/>
            </a:prstGeom>
          </p:spPr>
          <p:txBody>
            <a:bodyPr wrap="none">
              <a:spAutoFit/>
            </a:bodyPr>
            <a:lstStyle/>
            <a:p>
              <a:pPr algn="ctr"/>
              <a:r>
                <a:rPr lang="zh-CN" altLang="en-US" b="1"/>
                <a:t>（</a:t>
              </a:r>
              <a:r>
                <a:rPr lang="en-US" altLang="zh-CN" b="1"/>
                <a:t>1</a:t>
              </a:r>
              <a:r>
                <a:rPr lang="zh-CN" altLang="en-US" b="1"/>
                <a:t>）现病史</a:t>
              </a:r>
              <a:r>
                <a:rPr lang="zh-CN" altLang="en-US"/>
                <a:t> </a:t>
              </a:r>
            </a:p>
          </p:txBody>
        </p:sp>
        <p:pic>
          <p:nvPicPr>
            <p:cNvPr id="74765" name="图片 35"/>
            <p:cNvPicPr>
              <a:picLocks noChangeAspect="1"/>
            </p:cNvPicPr>
            <p:nvPr/>
          </p:nvPicPr>
          <p:blipFill>
            <a:blip r:embed="rId4">
              <a:grayscl/>
              <a:biLevel thresh="50000"/>
            </a:blip>
            <a:srcRect/>
            <a:stretch>
              <a:fillRect/>
            </a:stretch>
          </p:blipFill>
          <p:spPr bwMode="auto">
            <a:xfrm>
              <a:off x="1152073" y="3083989"/>
              <a:ext cx="812802" cy="715424"/>
            </a:xfrm>
            <a:prstGeom prst="rect">
              <a:avLst/>
            </a:prstGeom>
            <a:noFill/>
            <a:ln w="9525">
              <a:noFill/>
              <a:miter lim="800000"/>
              <a:headEnd/>
              <a:tailEnd/>
            </a:ln>
          </p:spPr>
        </p:pic>
      </p:grpSp>
      <p:grpSp>
        <p:nvGrpSpPr>
          <p:cNvPr id="43" name="组合 42"/>
          <p:cNvGrpSpPr>
            <a:grpSpLocks/>
          </p:cNvGrpSpPr>
          <p:nvPr/>
        </p:nvGrpSpPr>
        <p:grpSpPr bwMode="auto">
          <a:xfrm>
            <a:off x="3527425" y="1906588"/>
            <a:ext cx="1985963" cy="1751012"/>
            <a:chOff x="4502377" y="2794001"/>
            <a:chExt cx="2939240" cy="2592357"/>
          </a:xfrm>
        </p:grpSpPr>
        <p:sp>
          <p:nvSpPr>
            <p:cNvPr id="19" name="矩形 18"/>
            <p:cNvSpPr/>
            <p:nvPr/>
          </p:nvSpPr>
          <p:spPr>
            <a:xfrm>
              <a:off x="5322357" y="2794001"/>
              <a:ext cx="1296931" cy="1295003"/>
            </a:xfrm>
            <a:prstGeom prst="rect">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FF7F7F"/>
                </a:solidFill>
                <a:latin typeface="微软雅黑" panose="020B0503020204020204" charset="-122"/>
                <a:ea typeface="微软雅黑" panose="020B0503020204020204" charset="-122"/>
              </a:endParaRPr>
            </a:p>
          </p:txBody>
        </p:sp>
        <p:cxnSp>
          <p:nvCxnSpPr>
            <p:cNvPr id="20" name="直接箭头连接符 19"/>
            <p:cNvCxnSpPr/>
            <p:nvPr/>
          </p:nvCxnSpPr>
          <p:spPr>
            <a:xfrm>
              <a:off x="5970823" y="4185366"/>
              <a:ext cx="0" cy="596971"/>
            </a:xfrm>
            <a:prstGeom prst="straightConnector1">
              <a:avLst/>
            </a:prstGeom>
            <a:ln w="19050">
              <a:solidFill>
                <a:srgbClr val="FF7F7F"/>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4502377" y="4843444"/>
              <a:ext cx="2939240" cy="542914"/>
            </a:xfrm>
            <a:prstGeom prst="rect">
              <a:avLst/>
            </a:prstGeom>
          </p:spPr>
          <p:txBody>
            <a:bodyPr wrap="none">
              <a:spAutoFit/>
            </a:bodyPr>
            <a:lstStyle/>
            <a:p>
              <a:pPr algn="ctr"/>
              <a:r>
                <a:rPr lang="zh-CN" altLang="en-US" b="1"/>
                <a:t>（</a:t>
              </a:r>
              <a:r>
                <a:rPr lang="en-US" altLang="zh-CN" b="1"/>
                <a:t>3</a:t>
              </a:r>
              <a:r>
                <a:rPr lang="zh-CN" altLang="en-US" b="1"/>
                <a:t>）生长发育史</a:t>
              </a:r>
              <a:r>
                <a:rPr lang="zh-CN" altLang="en-US"/>
                <a:t> </a:t>
              </a:r>
            </a:p>
          </p:txBody>
        </p:sp>
        <p:pic>
          <p:nvPicPr>
            <p:cNvPr id="74770" name="图片 36"/>
            <p:cNvPicPr>
              <a:picLocks noChangeAspect="1"/>
            </p:cNvPicPr>
            <p:nvPr/>
          </p:nvPicPr>
          <p:blipFill>
            <a:blip r:embed="rId5">
              <a:grayscl/>
              <a:biLevel thresh="50000"/>
            </a:blip>
            <a:srcRect/>
            <a:stretch>
              <a:fillRect/>
            </a:stretch>
          </p:blipFill>
          <p:spPr bwMode="auto">
            <a:xfrm>
              <a:off x="5582306" y="3017415"/>
              <a:ext cx="777031" cy="848573"/>
            </a:xfrm>
            <a:prstGeom prst="rect">
              <a:avLst/>
            </a:prstGeom>
            <a:noFill/>
            <a:ln w="9525">
              <a:noFill/>
              <a:miter lim="800000"/>
              <a:headEnd/>
              <a:tailEnd/>
            </a:ln>
          </p:spPr>
        </p:pic>
      </p:grpSp>
      <p:grpSp>
        <p:nvGrpSpPr>
          <p:cNvPr id="44" name="组合 43"/>
          <p:cNvGrpSpPr>
            <a:grpSpLocks/>
          </p:cNvGrpSpPr>
          <p:nvPr/>
        </p:nvGrpSpPr>
        <p:grpSpPr bwMode="auto">
          <a:xfrm>
            <a:off x="5240338" y="1903413"/>
            <a:ext cx="1525587" cy="1751012"/>
            <a:chOff x="7085928" y="2819401"/>
            <a:chExt cx="2260841" cy="2594803"/>
          </a:xfrm>
        </p:grpSpPr>
        <p:sp>
          <p:nvSpPr>
            <p:cNvPr id="25" name="矩形 24"/>
            <p:cNvSpPr/>
            <p:nvPr/>
          </p:nvSpPr>
          <p:spPr>
            <a:xfrm>
              <a:off x="7568209" y="2819401"/>
              <a:ext cx="1296279" cy="129622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FF7F7F"/>
                </a:solidFill>
                <a:latin typeface="微软雅黑" panose="020B0503020204020204" charset="-122"/>
                <a:ea typeface="微软雅黑" panose="020B0503020204020204" charset="-122"/>
              </a:endParaRPr>
            </a:p>
          </p:txBody>
        </p:sp>
        <p:cxnSp>
          <p:nvCxnSpPr>
            <p:cNvPr id="26" name="直接箭头连接符 25"/>
            <p:cNvCxnSpPr/>
            <p:nvPr/>
          </p:nvCxnSpPr>
          <p:spPr>
            <a:xfrm>
              <a:off x="8215173" y="4209726"/>
              <a:ext cx="0" cy="597534"/>
            </a:xfrm>
            <a:prstGeom prst="straightConnector1">
              <a:avLst/>
            </a:prstGeom>
            <a:ln w="19050">
              <a:solidFill>
                <a:schemeClr val="tx1">
                  <a:lumMod val="50000"/>
                  <a:lumOff val="50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7085928" y="4870778"/>
              <a:ext cx="2260841" cy="543426"/>
            </a:xfrm>
            <a:prstGeom prst="rect">
              <a:avLst/>
            </a:prstGeom>
          </p:spPr>
          <p:txBody>
            <a:bodyPr wrap="none">
              <a:spAutoFit/>
            </a:bodyPr>
            <a:lstStyle/>
            <a:p>
              <a:pPr algn="ctr"/>
              <a:r>
                <a:rPr lang="zh-CN" altLang="en-US" b="1"/>
                <a:t>（</a:t>
              </a:r>
              <a:r>
                <a:rPr lang="en-US" altLang="zh-CN" b="1"/>
                <a:t>4</a:t>
              </a:r>
              <a:r>
                <a:rPr lang="zh-CN" altLang="en-US" b="1"/>
                <a:t>）家族史</a:t>
              </a:r>
              <a:r>
                <a:rPr lang="zh-CN" altLang="en-US"/>
                <a:t> </a:t>
              </a:r>
            </a:p>
          </p:txBody>
        </p:sp>
        <p:pic>
          <p:nvPicPr>
            <p:cNvPr id="74775" name="图片 37"/>
            <p:cNvPicPr>
              <a:picLocks noChangeAspect="1"/>
            </p:cNvPicPr>
            <p:nvPr/>
          </p:nvPicPr>
          <p:blipFill>
            <a:blip r:embed="rId6">
              <a:grayscl/>
              <a:biLevel thresh="50000"/>
            </a:blip>
            <a:srcRect/>
            <a:stretch>
              <a:fillRect/>
            </a:stretch>
          </p:blipFill>
          <p:spPr bwMode="auto">
            <a:xfrm>
              <a:off x="7877515" y="3059707"/>
              <a:ext cx="677666" cy="814789"/>
            </a:xfrm>
            <a:prstGeom prst="rect">
              <a:avLst/>
            </a:prstGeom>
            <a:noFill/>
            <a:ln w="9525">
              <a:noFill/>
              <a:miter lim="800000"/>
              <a:headEnd/>
              <a:tailEnd/>
            </a:ln>
          </p:spPr>
        </p:pic>
      </p:grpSp>
      <p:grpSp>
        <p:nvGrpSpPr>
          <p:cNvPr id="45" name="组合 44"/>
          <p:cNvGrpSpPr>
            <a:grpSpLocks/>
          </p:cNvGrpSpPr>
          <p:nvPr/>
        </p:nvGrpSpPr>
        <p:grpSpPr bwMode="auto">
          <a:xfrm>
            <a:off x="6467475" y="1852613"/>
            <a:ext cx="2676525" cy="1751012"/>
            <a:chOff x="8563285" y="2819401"/>
            <a:chExt cx="3966467" cy="2592357"/>
          </a:xfrm>
        </p:grpSpPr>
        <p:sp>
          <p:nvSpPr>
            <p:cNvPr id="31" name="矩形 30"/>
            <p:cNvSpPr/>
            <p:nvPr/>
          </p:nvSpPr>
          <p:spPr>
            <a:xfrm>
              <a:off x="9899556" y="2819401"/>
              <a:ext cx="1296278" cy="1295003"/>
            </a:xfrm>
            <a:prstGeom prst="rect">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FF7F7F"/>
                </a:solidFill>
                <a:latin typeface="微软雅黑" panose="020B0503020204020204" charset="-122"/>
                <a:ea typeface="微软雅黑" panose="020B0503020204020204" charset="-122"/>
              </a:endParaRPr>
            </a:p>
          </p:txBody>
        </p:sp>
        <p:cxnSp>
          <p:nvCxnSpPr>
            <p:cNvPr id="32" name="直接箭头连接符 31"/>
            <p:cNvCxnSpPr/>
            <p:nvPr/>
          </p:nvCxnSpPr>
          <p:spPr>
            <a:xfrm>
              <a:off x="10546519" y="4210766"/>
              <a:ext cx="0" cy="596971"/>
            </a:xfrm>
            <a:prstGeom prst="straightConnector1">
              <a:avLst/>
            </a:prstGeom>
            <a:ln w="19050">
              <a:solidFill>
                <a:srgbClr val="FF7F7F"/>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8563285" y="4868844"/>
              <a:ext cx="3966467" cy="542914"/>
            </a:xfrm>
            <a:prstGeom prst="rect">
              <a:avLst/>
            </a:prstGeom>
          </p:spPr>
          <p:txBody>
            <a:bodyPr wrap="none">
              <a:spAutoFit/>
            </a:bodyPr>
            <a:lstStyle/>
            <a:p>
              <a:pPr algn="ctr"/>
              <a:r>
                <a:rPr lang="zh-CN" altLang="en-US" b="1"/>
                <a:t>（</a:t>
              </a:r>
              <a:r>
                <a:rPr lang="en-US" altLang="zh-CN" b="1"/>
                <a:t>5</a:t>
              </a:r>
              <a:r>
                <a:rPr lang="zh-CN" altLang="en-US" b="1"/>
                <a:t>）康复治疗及训练史</a:t>
              </a:r>
              <a:r>
                <a:rPr lang="zh-CN" altLang="en-US"/>
                <a:t> </a:t>
              </a:r>
            </a:p>
          </p:txBody>
        </p:sp>
        <p:pic>
          <p:nvPicPr>
            <p:cNvPr id="74780" name="图片 38"/>
            <p:cNvPicPr>
              <a:picLocks noChangeAspect="1"/>
            </p:cNvPicPr>
            <p:nvPr/>
          </p:nvPicPr>
          <p:blipFill>
            <a:blip r:embed="rId7">
              <a:grayscl/>
              <a:biLevel thresh="50000"/>
            </a:blip>
            <a:srcRect/>
            <a:stretch>
              <a:fillRect/>
            </a:stretch>
          </p:blipFill>
          <p:spPr bwMode="auto">
            <a:xfrm>
              <a:off x="10225517" y="3041821"/>
              <a:ext cx="669717" cy="850560"/>
            </a:xfrm>
            <a:prstGeom prst="rect">
              <a:avLst/>
            </a:prstGeom>
            <a:noFill/>
            <a:ln w="9525">
              <a:noFill/>
              <a:miter lim="800000"/>
              <a:headEnd/>
              <a:tailEnd/>
            </a:ln>
          </p:spPr>
        </p:pic>
      </p:grpSp>
      <p:grpSp>
        <p:nvGrpSpPr>
          <p:cNvPr id="5" name="组合 4"/>
          <p:cNvGrpSpPr>
            <a:grpSpLocks/>
          </p:cNvGrpSpPr>
          <p:nvPr/>
        </p:nvGrpSpPr>
        <p:grpSpPr bwMode="auto">
          <a:xfrm>
            <a:off x="122238" y="77788"/>
            <a:ext cx="8342312" cy="366712"/>
            <a:chOff x="162802" y="93745"/>
            <a:chExt cx="11122990" cy="541458"/>
          </a:xfrm>
        </p:grpSpPr>
        <p:sp>
          <p:nvSpPr>
            <p:cNvPr id="74782" name="文本框 5"/>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r>
                <a:rPr lang="zh-CN" altLang="en-US"/>
                <a:t>二、语言发育迟缓的评定程序</a:t>
              </a:r>
            </a:p>
          </p:txBody>
        </p:sp>
        <p:grpSp>
          <p:nvGrpSpPr>
            <p:cNvPr id="74783" name="组合 15"/>
            <p:cNvGrpSpPr>
              <a:grpSpLocks/>
            </p:cNvGrpSpPr>
            <p:nvPr/>
          </p:nvGrpSpPr>
          <p:grpSpPr bwMode="auto">
            <a:xfrm>
              <a:off x="162802" y="166462"/>
              <a:ext cx="729287" cy="445249"/>
              <a:chOff x="7304087" y="2360613"/>
              <a:chExt cx="1001487" cy="611434"/>
            </a:xfrm>
          </p:grpSpPr>
          <p:sp>
            <p:nvSpPr>
              <p:cNvPr id="17" name="对角圆角矩形 16"/>
              <p:cNvSpPr/>
              <p:nvPr/>
            </p:nvSpPr>
            <p:spPr>
              <a:xfrm>
                <a:off x="7304087" y="2360538"/>
                <a:ext cx="1002800" cy="6115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4785" name="图片 17"/>
              <p:cNvPicPr>
                <a:picLocks noChangeAspect="1"/>
              </p:cNvPicPr>
              <p:nvPr/>
            </p:nvPicPr>
            <p:blipFill>
              <a:blip r:embed="rId8">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
        <p:nvSpPr>
          <p:cNvPr id="74786" name="Rectangle 34"/>
          <p:cNvSpPr>
            <a:spLocks noChangeArrowheads="1"/>
          </p:cNvSpPr>
          <p:nvPr/>
        </p:nvSpPr>
        <p:spPr bwMode="auto">
          <a:xfrm>
            <a:off x="547688" y="814388"/>
            <a:ext cx="1784350" cy="366712"/>
          </a:xfrm>
          <a:prstGeom prst="rect">
            <a:avLst/>
          </a:prstGeom>
          <a:noFill/>
          <a:ln w="9525">
            <a:noFill/>
            <a:miter lim="800000"/>
            <a:headEnd/>
            <a:tailEnd/>
          </a:ln>
          <a:effectLst/>
        </p:spPr>
        <p:txBody>
          <a:bodyPr wrap="none" anchor="ctr">
            <a:spAutoFit/>
          </a:bodyPr>
          <a:lstStyle/>
          <a:p>
            <a:r>
              <a:rPr lang="zh-CN" altLang="en-US"/>
              <a:t>（一）采集资料</a:t>
            </a:r>
          </a:p>
        </p:txBody>
      </p:sp>
    </p:spTree>
  </p:cSld>
  <p:clrMapOvr>
    <a:masterClrMapping/>
  </p:clrMapOvr>
  <p:transition advTm="1497">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anim calcmode="lin" valueType="num">
                                      <p:cBhvr>
                                        <p:cTn id="20" dur="500" fill="hold"/>
                                        <p:tgtEl>
                                          <p:spTgt spid="41"/>
                                        </p:tgtEl>
                                        <p:attrNameLst>
                                          <p:attrName>ppt_x</p:attrName>
                                        </p:attrNameLst>
                                      </p:cBhvr>
                                      <p:tavLst>
                                        <p:tav tm="0">
                                          <p:val>
                                            <p:strVal val="#ppt_x"/>
                                          </p:val>
                                        </p:tav>
                                        <p:tav tm="100000">
                                          <p:val>
                                            <p:strVal val="#ppt_x"/>
                                          </p:val>
                                        </p:tav>
                                      </p:tavLst>
                                    </p:anim>
                                    <p:anim calcmode="lin" valueType="num">
                                      <p:cBhvr>
                                        <p:cTn id="21" dur="500" fill="hold"/>
                                        <p:tgtEl>
                                          <p:spTgt spid="4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anim calcmode="lin" valueType="num">
                                      <p:cBhvr>
                                        <p:cTn id="26" dur="500" fill="hold"/>
                                        <p:tgtEl>
                                          <p:spTgt spid="42"/>
                                        </p:tgtEl>
                                        <p:attrNameLst>
                                          <p:attrName>ppt_x</p:attrName>
                                        </p:attrNameLst>
                                      </p:cBhvr>
                                      <p:tavLst>
                                        <p:tav tm="0">
                                          <p:val>
                                            <p:strVal val="#ppt_x"/>
                                          </p:val>
                                        </p:tav>
                                        <p:tav tm="100000">
                                          <p:val>
                                            <p:strVal val="#ppt_x"/>
                                          </p:val>
                                        </p:tav>
                                      </p:tavLst>
                                    </p:anim>
                                    <p:anim calcmode="lin" valueType="num">
                                      <p:cBhvr>
                                        <p:cTn id="27" dur="500" fill="hold"/>
                                        <p:tgtEl>
                                          <p:spTgt spid="4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anim calcmode="lin" valueType="num">
                                      <p:cBhvr>
                                        <p:cTn id="32" dur="500" fill="hold"/>
                                        <p:tgtEl>
                                          <p:spTgt spid="43"/>
                                        </p:tgtEl>
                                        <p:attrNameLst>
                                          <p:attrName>ppt_x</p:attrName>
                                        </p:attrNameLst>
                                      </p:cBhvr>
                                      <p:tavLst>
                                        <p:tav tm="0">
                                          <p:val>
                                            <p:strVal val="#ppt_x"/>
                                          </p:val>
                                        </p:tav>
                                        <p:tav tm="100000">
                                          <p:val>
                                            <p:strVal val="#ppt_x"/>
                                          </p:val>
                                        </p:tav>
                                      </p:tavLst>
                                    </p:anim>
                                    <p:anim calcmode="lin" valueType="num">
                                      <p:cBhvr>
                                        <p:cTn id="33" dur="500" fill="hold"/>
                                        <p:tgtEl>
                                          <p:spTgt spid="4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7" presetClass="entr" presetSubtype="0"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anim calcmode="lin" valueType="num">
                                      <p:cBhvr>
                                        <p:cTn id="38" dur="500" fill="hold"/>
                                        <p:tgtEl>
                                          <p:spTgt spid="44"/>
                                        </p:tgtEl>
                                        <p:attrNameLst>
                                          <p:attrName>ppt_x</p:attrName>
                                        </p:attrNameLst>
                                      </p:cBhvr>
                                      <p:tavLst>
                                        <p:tav tm="0">
                                          <p:val>
                                            <p:strVal val="#ppt_x"/>
                                          </p:val>
                                        </p:tav>
                                        <p:tav tm="100000">
                                          <p:val>
                                            <p:strVal val="#ppt_x"/>
                                          </p:val>
                                        </p:tav>
                                      </p:tavLst>
                                    </p:anim>
                                    <p:anim calcmode="lin" valueType="num">
                                      <p:cBhvr>
                                        <p:cTn id="39" dur="500" fill="hold"/>
                                        <p:tgtEl>
                                          <p:spTgt spid="44"/>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anim calcmode="lin" valueType="num">
                                      <p:cBhvr>
                                        <p:cTn id="44" dur="500" fill="hold"/>
                                        <p:tgtEl>
                                          <p:spTgt spid="45"/>
                                        </p:tgtEl>
                                        <p:attrNameLst>
                                          <p:attrName>ppt_x</p:attrName>
                                        </p:attrNameLst>
                                      </p:cBhvr>
                                      <p:tavLst>
                                        <p:tav tm="0">
                                          <p:val>
                                            <p:strVal val="#ppt_x"/>
                                          </p:val>
                                        </p:tav>
                                        <p:tav tm="100000">
                                          <p:val>
                                            <p:strVal val="#ppt_x"/>
                                          </p:val>
                                        </p:tav>
                                      </p:tavLst>
                                    </p:anim>
                                    <p:anim calcmode="lin" valueType="num">
                                      <p:cBhvr>
                                        <p:cTn id="45" dur="500" fill="hold"/>
                                        <p:tgtEl>
                                          <p:spTgt spid="45"/>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18" presetClass="entr" presetSubtype="6"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strips(downRight)">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1400" y="1727200"/>
            <a:ext cx="7061200" cy="3133725"/>
          </a:xfrm>
          <a:prstGeom prst="rect">
            <a:avLst/>
          </a:prstGeom>
        </p:spPr>
        <p:txBody>
          <a:bodyPr>
            <a:spAutoFit/>
          </a:bodyPr>
          <a:lstStyle/>
          <a:p>
            <a:pPr indent="355600" algn="just">
              <a:lnSpc>
                <a:spcPct val="150000"/>
              </a:lnSpc>
              <a:spcAft>
                <a:spcPts val="600"/>
              </a:spcAft>
            </a:pPr>
            <a:r>
              <a:rPr lang="en-US" altLang="zh-CN"/>
              <a:t>1.</a:t>
            </a:r>
            <a:r>
              <a:rPr lang="zh-CN" altLang="en-US"/>
              <a:t>语言行为的评定    大体上要从语意学、语法规则及语用论三个方面进行。</a:t>
            </a:r>
          </a:p>
          <a:p>
            <a:pPr indent="355600" algn="just">
              <a:lnSpc>
                <a:spcPct val="150000"/>
              </a:lnSpc>
              <a:spcAft>
                <a:spcPts val="600"/>
              </a:spcAft>
            </a:pPr>
            <a:r>
              <a:rPr lang="en-US" altLang="zh-CN"/>
              <a:t>2.</a:t>
            </a:r>
            <a:r>
              <a:rPr lang="zh-CN" altLang="en-US"/>
              <a:t>相关评定  主要包括听力评定、皮博迪图片词汇检查</a:t>
            </a:r>
            <a:r>
              <a:rPr lang="en-US" altLang="zh-CN"/>
              <a:t>(Peabody Picture vocabularytest</a:t>
            </a:r>
            <a:r>
              <a:rPr lang="zh-CN" altLang="en-US"/>
              <a:t>，</a:t>
            </a:r>
            <a:r>
              <a:rPr lang="en-US" altLang="zh-CN"/>
              <a:t>PPVT)</a:t>
            </a:r>
            <a:r>
              <a:rPr lang="zh-CN" altLang="en-US"/>
              <a:t>、伊力诺斯心理言语能力测验</a:t>
            </a:r>
            <a:r>
              <a:rPr lang="en-US" altLang="zh-CN"/>
              <a:t>(Illinois test of psycholinguitic ablities</a:t>
            </a:r>
            <a:r>
              <a:rPr lang="zh-CN" altLang="en-US"/>
              <a:t>，</a:t>
            </a:r>
            <a:r>
              <a:rPr lang="en-US" altLang="zh-CN"/>
              <a:t>ITPA)</a:t>
            </a:r>
            <a:r>
              <a:rPr lang="zh-CN" altLang="en-US"/>
              <a:t>、韦氏学龄儿童智力检查修订版</a:t>
            </a:r>
            <a:r>
              <a:rPr lang="en-US" altLang="zh-CN"/>
              <a:t>( WISC-R)</a:t>
            </a:r>
            <a:r>
              <a:rPr lang="zh-CN" altLang="en-US"/>
              <a:t>、韦氏学龄前儿童智力量表</a:t>
            </a:r>
            <a:r>
              <a:rPr lang="en-US" altLang="zh-CN"/>
              <a:t>(WPPSI)</a:t>
            </a:r>
            <a:r>
              <a:rPr lang="zh-CN" altLang="en-US"/>
              <a:t>及构音障碍评定等。  </a:t>
            </a:r>
          </a:p>
          <a:p>
            <a:pPr indent="355600" algn="just">
              <a:lnSpc>
                <a:spcPct val="150000"/>
              </a:lnSpc>
              <a:spcAft>
                <a:spcPts val="600"/>
              </a:spcAft>
            </a:pPr>
            <a:endParaRPr lang="zh-CN" altLang="en-US"/>
          </a:p>
        </p:txBody>
      </p:sp>
      <p:sp>
        <p:nvSpPr>
          <p:cNvPr id="18" name="矩形 17"/>
          <p:cNvSpPr>
            <a:spLocks noChangeArrowheads="1"/>
          </p:cNvSpPr>
          <p:nvPr/>
        </p:nvSpPr>
        <p:spPr bwMode="auto">
          <a:xfrm>
            <a:off x="1041400" y="993775"/>
            <a:ext cx="7061200" cy="368300"/>
          </a:xfrm>
          <a:prstGeom prst="rect">
            <a:avLst/>
          </a:prstGeom>
          <a:noFill/>
          <a:ln w="9525">
            <a:noFill/>
            <a:miter lim="800000"/>
            <a:headEnd/>
            <a:tailEnd/>
          </a:ln>
        </p:spPr>
        <p:txBody>
          <a:bodyPr>
            <a:spAutoFit/>
          </a:bodyPr>
          <a:lstStyle/>
          <a:p>
            <a:pPr marL="457200" indent="-457200"/>
            <a:r>
              <a:rPr lang="zh-CN" altLang="en-US"/>
              <a:t>（二）评定可掌握临床症状及推测预后。</a:t>
            </a:r>
          </a:p>
        </p:txBody>
      </p:sp>
      <p:grpSp>
        <p:nvGrpSpPr>
          <p:cNvPr id="13" name="组合 12"/>
          <p:cNvGrpSpPr>
            <a:grpSpLocks/>
          </p:cNvGrpSpPr>
          <p:nvPr/>
        </p:nvGrpSpPr>
        <p:grpSpPr bwMode="auto">
          <a:xfrm>
            <a:off x="122238" y="16669"/>
            <a:ext cx="8342312" cy="366713"/>
            <a:chOff x="162802" y="93745"/>
            <a:chExt cx="11122990" cy="541458"/>
          </a:xfrm>
        </p:grpSpPr>
        <p:sp>
          <p:nvSpPr>
            <p:cNvPr id="70661" name="文本框 24"/>
            <p:cNvSpPr txBox="1">
              <a:spLocks noChangeArrowheads="1"/>
            </p:cNvSpPr>
            <p:nvPr/>
          </p:nvSpPr>
          <p:spPr bwMode="auto">
            <a:xfrm>
              <a:off x="924796" y="93745"/>
              <a:ext cx="10360996" cy="541458"/>
            </a:xfrm>
            <a:prstGeom prst="rect">
              <a:avLst/>
            </a:prstGeom>
            <a:noFill/>
            <a:ln w="9525">
              <a:noFill/>
              <a:miter lim="800000"/>
              <a:headEnd/>
              <a:tailEnd/>
            </a:ln>
          </p:spPr>
          <p:txBody>
            <a:bodyPr>
              <a:spAutoFit/>
            </a:bodyPr>
            <a:lstStyle/>
            <a:p>
              <a:endParaRPr lang="zh-CN" altLang="en-US" b="1" dirty="0"/>
            </a:p>
          </p:txBody>
        </p:sp>
        <p:grpSp>
          <p:nvGrpSpPr>
            <p:cNvPr id="70662" name="组合 25"/>
            <p:cNvGrpSpPr>
              <a:grpSpLocks/>
            </p:cNvGrpSpPr>
            <p:nvPr/>
          </p:nvGrpSpPr>
          <p:grpSpPr bwMode="auto">
            <a:xfrm>
              <a:off x="162802" y="166462"/>
              <a:ext cx="729287" cy="445249"/>
              <a:chOff x="7304087" y="2360613"/>
              <a:chExt cx="1001487" cy="611434"/>
            </a:xfrm>
          </p:grpSpPr>
          <p:sp>
            <p:nvSpPr>
              <p:cNvPr id="27" name="对角圆角矩形 26"/>
              <p:cNvSpPr/>
              <p:nvPr/>
            </p:nvSpPr>
            <p:spPr>
              <a:xfrm>
                <a:off x="7304087" y="2360540"/>
                <a:ext cx="1002800" cy="611578"/>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1718" tIns="30858" rIns="61718" bIns="30858" anchor="ctr"/>
              <a:lstStyle/>
              <a:p>
                <a:pPr algn="ctr" fontAlgn="auto">
                  <a:spcBef>
                    <a:spcPts val="0"/>
                  </a:spcBef>
                  <a:spcAft>
                    <a:spcPts val="0"/>
                  </a:spcAft>
                  <a:defRPr/>
                </a:pPr>
                <a:endParaRPr lang="zh-CN" altLang="en-US" sz="2025">
                  <a:latin typeface="微软雅黑" panose="020B0503020204020204" charset="-122"/>
                  <a:ea typeface="微软雅黑" panose="020B0503020204020204" charset="-122"/>
                </a:endParaRPr>
              </a:p>
            </p:txBody>
          </p:sp>
          <p:pic>
            <p:nvPicPr>
              <p:cNvPr id="70664" name="图片 27"/>
              <p:cNvPicPr>
                <a:picLocks noChangeAspect="1"/>
              </p:cNvPicPr>
              <p:nvPr/>
            </p:nvPicPr>
            <p:blipFill>
              <a:blip r:embed="rId3">
                <a:grayscl/>
                <a:biLevel thresh="50000"/>
              </a:blip>
              <a:srcRect/>
              <a:stretch>
                <a:fillRect/>
              </a:stretch>
            </p:blipFill>
            <p:spPr bwMode="auto">
              <a:xfrm>
                <a:off x="7570796" y="2483388"/>
                <a:ext cx="468069" cy="365885"/>
              </a:xfrm>
              <a:prstGeom prst="rect">
                <a:avLst/>
              </a:prstGeom>
              <a:noFill/>
              <a:ln w="9525">
                <a:noFill/>
                <a:miter lim="800000"/>
                <a:headEnd/>
                <a:tailEnd/>
              </a:ln>
            </p:spPr>
          </p:pic>
        </p:grpSp>
      </p:grpSp>
    </p:spTree>
  </p:cSld>
  <p:clrMapOvr>
    <a:masterClrMapping/>
  </p:clrMapOvr>
  <p:transition advTm="5102">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1279</Words>
  <Application>Microsoft Office PowerPoint</Application>
  <PresentationFormat>全屏显示(16:9)</PresentationFormat>
  <Paragraphs>110</Paragraphs>
  <Slides>16</Slides>
  <Notes>16</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lenovo</cp:lastModifiedBy>
  <cp:revision>12</cp:revision>
  <dcterms:created xsi:type="dcterms:W3CDTF">2017-07-25T02:42:00Z</dcterms:created>
  <dcterms:modified xsi:type="dcterms:W3CDTF">2019-11-07T07:22:12Z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